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0" r:id="rId2"/>
    <p:sldMasterId id="2147483680" r:id="rId3"/>
  </p:sldMasterIdLst>
  <p:sldIdLst>
    <p:sldId id="272" r:id="rId4"/>
    <p:sldId id="273" r:id="rId5"/>
    <p:sldId id="257" r:id="rId6"/>
    <p:sldId id="258" r:id="rId7"/>
    <p:sldId id="275" r:id="rId8"/>
    <p:sldId id="274" r:id="rId9"/>
    <p:sldId id="259" r:id="rId10"/>
    <p:sldId id="260" r:id="rId11"/>
    <p:sldId id="261" r:id="rId12"/>
    <p:sldId id="262" r:id="rId13"/>
    <p:sldId id="264" r:id="rId14"/>
    <p:sldId id="265" r:id="rId15"/>
    <p:sldId id="266" r:id="rId16"/>
    <p:sldId id="267" r:id="rId17"/>
    <p:sldId id="268" r:id="rId18"/>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Estilo temático 1 - Énfasis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0FA49F-AE31-4237-BDB4-9D255CE54E24}" type="doc">
      <dgm:prSet loTypeId="urn:microsoft.com/office/officeart/2005/8/layout/gear1" loCatId="process" qsTypeId="urn:microsoft.com/office/officeart/2005/8/quickstyle/3d3" qsCatId="3D" csTypeId="urn:microsoft.com/office/officeart/2005/8/colors/accent0_3" csCatId="mainScheme" phldr="1"/>
      <dgm:spPr/>
    </dgm:pt>
    <dgm:pt modelId="{A78F8CB3-80E7-4CBC-95C9-C261F29F00A4}">
      <dgm:prSet phldrT="[Texto]" custT="1"/>
      <dgm:spPr/>
      <dgm:t>
        <a:bodyPr/>
        <a:lstStyle/>
        <a:p>
          <a:r>
            <a:rPr lang="es-MX" sz="1100" b="1" dirty="0" smtClean="0"/>
            <a:t>VALOR. </a:t>
          </a:r>
        </a:p>
        <a:p>
          <a:r>
            <a:rPr lang="es-MX" sz="1100" dirty="0" smtClean="0"/>
            <a:t>Metafóricamente se define como la calidad dividida en el precio</a:t>
          </a:r>
          <a:endParaRPr lang="es-MX" sz="1100" dirty="0"/>
        </a:p>
      </dgm:t>
    </dgm:pt>
    <dgm:pt modelId="{3C4BA263-CB84-425E-8714-D344693FEA9F}" type="parTrans" cxnId="{BD1C91FC-16D6-49FE-92DE-249E6E0482C9}">
      <dgm:prSet/>
      <dgm:spPr/>
      <dgm:t>
        <a:bodyPr/>
        <a:lstStyle/>
        <a:p>
          <a:endParaRPr lang="es-MX" sz="1100"/>
        </a:p>
      </dgm:t>
    </dgm:pt>
    <dgm:pt modelId="{2402B330-53ED-481E-8594-C29951745D5D}" type="sibTrans" cxnId="{BD1C91FC-16D6-49FE-92DE-249E6E0482C9}">
      <dgm:prSet/>
      <dgm:spPr/>
      <dgm:t>
        <a:bodyPr/>
        <a:lstStyle/>
        <a:p>
          <a:endParaRPr lang="es-MX" sz="1100"/>
        </a:p>
      </dgm:t>
    </dgm:pt>
    <dgm:pt modelId="{A80D405D-D22C-445D-8AA4-32228E018FB9}">
      <dgm:prSet phldrT="[Texto]" custT="1"/>
      <dgm:spPr/>
      <dgm:t>
        <a:bodyPr/>
        <a:lstStyle/>
        <a:p>
          <a:r>
            <a:rPr lang="es-MX" sz="1100" b="1" dirty="0" smtClean="0"/>
            <a:t>EFICACIA.</a:t>
          </a:r>
        </a:p>
        <a:p>
          <a:r>
            <a:rPr lang="es-MX" sz="1100" dirty="0" smtClean="0"/>
            <a:t>Hacer las cosas correctas para generar mayor valor a la compañía</a:t>
          </a:r>
          <a:endParaRPr lang="es-MX" sz="1100" dirty="0"/>
        </a:p>
      </dgm:t>
    </dgm:pt>
    <dgm:pt modelId="{B5701DCE-56BD-485D-94A4-232F5F623226}" type="parTrans" cxnId="{97CD9A3C-EFD2-491F-B17D-EA5978EB4BD4}">
      <dgm:prSet/>
      <dgm:spPr/>
      <dgm:t>
        <a:bodyPr/>
        <a:lstStyle/>
        <a:p>
          <a:endParaRPr lang="es-MX" sz="1100"/>
        </a:p>
      </dgm:t>
    </dgm:pt>
    <dgm:pt modelId="{17A2C6A8-1C8D-4107-A56F-F612CEE2A99B}" type="sibTrans" cxnId="{97CD9A3C-EFD2-491F-B17D-EA5978EB4BD4}">
      <dgm:prSet/>
      <dgm:spPr/>
      <dgm:t>
        <a:bodyPr/>
        <a:lstStyle/>
        <a:p>
          <a:endParaRPr lang="es-MX" sz="1100"/>
        </a:p>
      </dgm:t>
    </dgm:pt>
    <dgm:pt modelId="{159D2987-3E43-4A63-9F34-DA99C12A2C1A}">
      <dgm:prSet phldrT="[Texto]" custT="1"/>
      <dgm:spPr/>
      <dgm:t>
        <a:bodyPr/>
        <a:lstStyle/>
        <a:p>
          <a:r>
            <a:rPr lang="es-MX" sz="1100" b="1" dirty="0" smtClean="0"/>
            <a:t>EFICIENCIA</a:t>
          </a:r>
          <a:r>
            <a:rPr lang="es-MX" sz="1100" dirty="0" smtClean="0"/>
            <a:t>.</a:t>
          </a:r>
        </a:p>
        <a:p>
          <a:r>
            <a:rPr lang="es-MX" sz="1100" dirty="0" smtClean="0"/>
            <a:t>Producir al menor costo</a:t>
          </a:r>
          <a:endParaRPr lang="es-MX" sz="1100" dirty="0"/>
        </a:p>
      </dgm:t>
    </dgm:pt>
    <dgm:pt modelId="{BFDA89EB-0124-4569-BF9B-43AF02FF8471}" type="parTrans" cxnId="{472F1FCB-0C5B-4291-95BF-9B80809C3500}">
      <dgm:prSet/>
      <dgm:spPr/>
      <dgm:t>
        <a:bodyPr/>
        <a:lstStyle/>
        <a:p>
          <a:endParaRPr lang="es-MX" sz="1100"/>
        </a:p>
      </dgm:t>
    </dgm:pt>
    <dgm:pt modelId="{27C2EFB0-5639-43C8-83C9-E21ED8757886}" type="sibTrans" cxnId="{472F1FCB-0C5B-4291-95BF-9B80809C3500}">
      <dgm:prSet/>
      <dgm:spPr/>
      <dgm:t>
        <a:bodyPr/>
        <a:lstStyle/>
        <a:p>
          <a:endParaRPr lang="es-MX" sz="1100"/>
        </a:p>
      </dgm:t>
    </dgm:pt>
    <dgm:pt modelId="{D33D575C-89FE-4F56-A547-3677DEF8CCA6}" type="pres">
      <dgm:prSet presAssocID="{FC0FA49F-AE31-4237-BDB4-9D255CE54E24}" presName="composite" presStyleCnt="0">
        <dgm:presLayoutVars>
          <dgm:chMax val="3"/>
          <dgm:animLvl val="lvl"/>
          <dgm:resizeHandles val="exact"/>
        </dgm:presLayoutVars>
      </dgm:prSet>
      <dgm:spPr/>
    </dgm:pt>
    <dgm:pt modelId="{6C5286F3-42A2-42DA-A517-98BE40867C98}" type="pres">
      <dgm:prSet presAssocID="{A78F8CB3-80E7-4CBC-95C9-C261F29F00A4}" presName="gear1" presStyleLbl="node1" presStyleIdx="0" presStyleCnt="3" custScaleX="105425" custScaleY="104750">
        <dgm:presLayoutVars>
          <dgm:chMax val="1"/>
          <dgm:bulletEnabled val="1"/>
        </dgm:presLayoutVars>
      </dgm:prSet>
      <dgm:spPr/>
      <dgm:t>
        <a:bodyPr/>
        <a:lstStyle/>
        <a:p>
          <a:endParaRPr lang="es-MX"/>
        </a:p>
      </dgm:t>
    </dgm:pt>
    <dgm:pt modelId="{CE70EF57-32F9-418F-B681-FBBE64570217}" type="pres">
      <dgm:prSet presAssocID="{A78F8CB3-80E7-4CBC-95C9-C261F29F00A4}" presName="gear1srcNode" presStyleLbl="node1" presStyleIdx="0" presStyleCnt="3"/>
      <dgm:spPr/>
      <dgm:t>
        <a:bodyPr/>
        <a:lstStyle/>
        <a:p>
          <a:endParaRPr lang="es-MX"/>
        </a:p>
      </dgm:t>
    </dgm:pt>
    <dgm:pt modelId="{EF2CB9A7-8B0C-408C-AE73-BD1DAE44207F}" type="pres">
      <dgm:prSet presAssocID="{A78F8CB3-80E7-4CBC-95C9-C261F29F00A4}" presName="gear1dstNode" presStyleLbl="node1" presStyleIdx="0" presStyleCnt="3"/>
      <dgm:spPr/>
      <dgm:t>
        <a:bodyPr/>
        <a:lstStyle/>
        <a:p>
          <a:endParaRPr lang="es-MX"/>
        </a:p>
      </dgm:t>
    </dgm:pt>
    <dgm:pt modelId="{F58BE81A-50A1-45A5-8B41-11587265D914}" type="pres">
      <dgm:prSet presAssocID="{A80D405D-D22C-445D-8AA4-32228E018FB9}" presName="gear2" presStyleLbl="node1" presStyleIdx="1" presStyleCnt="3" custScaleX="115596" custLinFactNeighborX="-14989" custLinFactNeighborY="-4562">
        <dgm:presLayoutVars>
          <dgm:chMax val="1"/>
          <dgm:bulletEnabled val="1"/>
        </dgm:presLayoutVars>
      </dgm:prSet>
      <dgm:spPr/>
      <dgm:t>
        <a:bodyPr/>
        <a:lstStyle/>
        <a:p>
          <a:endParaRPr lang="es-MX"/>
        </a:p>
      </dgm:t>
    </dgm:pt>
    <dgm:pt modelId="{4B283A40-3E41-4D5A-A019-0C1C02690C47}" type="pres">
      <dgm:prSet presAssocID="{A80D405D-D22C-445D-8AA4-32228E018FB9}" presName="gear2srcNode" presStyleLbl="node1" presStyleIdx="1" presStyleCnt="3"/>
      <dgm:spPr/>
      <dgm:t>
        <a:bodyPr/>
        <a:lstStyle/>
        <a:p>
          <a:endParaRPr lang="es-MX"/>
        </a:p>
      </dgm:t>
    </dgm:pt>
    <dgm:pt modelId="{F4ABB4FE-C041-48A0-8B19-997798B03974}" type="pres">
      <dgm:prSet presAssocID="{A80D405D-D22C-445D-8AA4-32228E018FB9}" presName="gear2dstNode" presStyleLbl="node1" presStyleIdx="1" presStyleCnt="3"/>
      <dgm:spPr/>
      <dgm:t>
        <a:bodyPr/>
        <a:lstStyle/>
        <a:p>
          <a:endParaRPr lang="es-MX"/>
        </a:p>
      </dgm:t>
    </dgm:pt>
    <dgm:pt modelId="{D6585DB9-C740-4122-B54F-81743E05D5AE}" type="pres">
      <dgm:prSet presAssocID="{159D2987-3E43-4A63-9F34-DA99C12A2C1A}" presName="gear3" presStyleLbl="node1" presStyleIdx="2" presStyleCnt="3" custAng="900000" custLinFactNeighborX="6072" custLinFactNeighborY="-5431"/>
      <dgm:spPr/>
      <dgm:t>
        <a:bodyPr/>
        <a:lstStyle/>
        <a:p>
          <a:endParaRPr lang="es-MX"/>
        </a:p>
      </dgm:t>
    </dgm:pt>
    <dgm:pt modelId="{832E479C-7189-4F26-8F28-45E064F1222C}" type="pres">
      <dgm:prSet presAssocID="{159D2987-3E43-4A63-9F34-DA99C12A2C1A}" presName="gear3tx" presStyleLbl="node1" presStyleIdx="2" presStyleCnt="3">
        <dgm:presLayoutVars>
          <dgm:chMax val="1"/>
          <dgm:bulletEnabled val="1"/>
        </dgm:presLayoutVars>
      </dgm:prSet>
      <dgm:spPr/>
      <dgm:t>
        <a:bodyPr/>
        <a:lstStyle/>
        <a:p>
          <a:endParaRPr lang="es-MX"/>
        </a:p>
      </dgm:t>
    </dgm:pt>
    <dgm:pt modelId="{6F006E41-7339-4523-85A9-DC41B3BB9958}" type="pres">
      <dgm:prSet presAssocID="{159D2987-3E43-4A63-9F34-DA99C12A2C1A}" presName="gear3srcNode" presStyleLbl="node1" presStyleIdx="2" presStyleCnt="3"/>
      <dgm:spPr/>
      <dgm:t>
        <a:bodyPr/>
        <a:lstStyle/>
        <a:p>
          <a:endParaRPr lang="es-MX"/>
        </a:p>
      </dgm:t>
    </dgm:pt>
    <dgm:pt modelId="{D25FD64E-0ED7-40D9-A660-53DE1DCC7A7F}" type="pres">
      <dgm:prSet presAssocID="{159D2987-3E43-4A63-9F34-DA99C12A2C1A}" presName="gear3dstNode" presStyleLbl="node1" presStyleIdx="2" presStyleCnt="3"/>
      <dgm:spPr/>
      <dgm:t>
        <a:bodyPr/>
        <a:lstStyle/>
        <a:p>
          <a:endParaRPr lang="es-MX"/>
        </a:p>
      </dgm:t>
    </dgm:pt>
    <dgm:pt modelId="{5D962DFC-C07E-4043-89C8-2DC19382B0A9}" type="pres">
      <dgm:prSet presAssocID="{2402B330-53ED-481E-8594-C29951745D5D}" presName="connector1" presStyleLbl="sibTrans2D1" presStyleIdx="0" presStyleCnt="3" custLinFactNeighborX="4907" custLinFactNeighborY="-3254"/>
      <dgm:spPr/>
      <dgm:t>
        <a:bodyPr/>
        <a:lstStyle/>
        <a:p>
          <a:endParaRPr lang="es-MX"/>
        </a:p>
      </dgm:t>
    </dgm:pt>
    <dgm:pt modelId="{A2F54D55-D383-4B53-8BB3-F64CE8656EB1}" type="pres">
      <dgm:prSet presAssocID="{17A2C6A8-1C8D-4107-A56F-F612CEE2A99B}" presName="connector2" presStyleLbl="sibTrans2D1" presStyleIdx="1" presStyleCnt="3" custLinFactNeighborX="-16569" custLinFactNeighborY="509"/>
      <dgm:spPr/>
      <dgm:t>
        <a:bodyPr/>
        <a:lstStyle/>
        <a:p>
          <a:endParaRPr lang="es-MX"/>
        </a:p>
      </dgm:t>
    </dgm:pt>
    <dgm:pt modelId="{B7747203-CCDE-47D0-94DA-140CAFC611CA}" type="pres">
      <dgm:prSet presAssocID="{27C2EFB0-5639-43C8-83C9-E21ED8757886}" presName="connector3" presStyleLbl="sibTrans2D1" presStyleIdx="2" presStyleCnt="3"/>
      <dgm:spPr/>
      <dgm:t>
        <a:bodyPr/>
        <a:lstStyle/>
        <a:p>
          <a:endParaRPr lang="es-MX"/>
        </a:p>
      </dgm:t>
    </dgm:pt>
  </dgm:ptLst>
  <dgm:cxnLst>
    <dgm:cxn modelId="{3B3A775E-8694-4A73-8A6E-76CAFC0B4FEE}" type="presOf" srcId="{159D2987-3E43-4A63-9F34-DA99C12A2C1A}" destId="{832E479C-7189-4F26-8F28-45E064F1222C}" srcOrd="1" destOrd="0" presId="urn:microsoft.com/office/officeart/2005/8/layout/gear1"/>
    <dgm:cxn modelId="{73FEC1A4-F62D-4139-9FF0-262FB02B8BED}" type="presOf" srcId="{2402B330-53ED-481E-8594-C29951745D5D}" destId="{5D962DFC-C07E-4043-89C8-2DC19382B0A9}" srcOrd="0" destOrd="0" presId="urn:microsoft.com/office/officeart/2005/8/layout/gear1"/>
    <dgm:cxn modelId="{95F3CC21-F137-4958-806B-87839B1B3E9B}" type="presOf" srcId="{27C2EFB0-5639-43C8-83C9-E21ED8757886}" destId="{B7747203-CCDE-47D0-94DA-140CAFC611CA}" srcOrd="0" destOrd="0" presId="urn:microsoft.com/office/officeart/2005/8/layout/gear1"/>
    <dgm:cxn modelId="{96C86D9A-0032-44EA-B54A-9A66E774506A}" type="presOf" srcId="{A78F8CB3-80E7-4CBC-95C9-C261F29F00A4}" destId="{CE70EF57-32F9-418F-B681-FBBE64570217}" srcOrd="1" destOrd="0" presId="urn:microsoft.com/office/officeart/2005/8/layout/gear1"/>
    <dgm:cxn modelId="{97CD9A3C-EFD2-491F-B17D-EA5978EB4BD4}" srcId="{FC0FA49F-AE31-4237-BDB4-9D255CE54E24}" destId="{A80D405D-D22C-445D-8AA4-32228E018FB9}" srcOrd="1" destOrd="0" parTransId="{B5701DCE-56BD-485D-94A4-232F5F623226}" sibTransId="{17A2C6A8-1C8D-4107-A56F-F612CEE2A99B}"/>
    <dgm:cxn modelId="{3C2A7503-9309-44DE-8861-4FB9D42F37C0}" type="presOf" srcId="{159D2987-3E43-4A63-9F34-DA99C12A2C1A}" destId="{D6585DB9-C740-4122-B54F-81743E05D5AE}" srcOrd="0" destOrd="0" presId="urn:microsoft.com/office/officeart/2005/8/layout/gear1"/>
    <dgm:cxn modelId="{472F1FCB-0C5B-4291-95BF-9B80809C3500}" srcId="{FC0FA49F-AE31-4237-BDB4-9D255CE54E24}" destId="{159D2987-3E43-4A63-9F34-DA99C12A2C1A}" srcOrd="2" destOrd="0" parTransId="{BFDA89EB-0124-4569-BF9B-43AF02FF8471}" sibTransId="{27C2EFB0-5639-43C8-83C9-E21ED8757886}"/>
    <dgm:cxn modelId="{6AE70CE1-9540-4CB1-84EC-3D701D93B836}" type="presOf" srcId="{A80D405D-D22C-445D-8AA4-32228E018FB9}" destId="{F58BE81A-50A1-45A5-8B41-11587265D914}" srcOrd="0" destOrd="0" presId="urn:microsoft.com/office/officeart/2005/8/layout/gear1"/>
    <dgm:cxn modelId="{226AA36D-8BBA-43CA-ADE5-7DA0A6B96706}" type="presOf" srcId="{159D2987-3E43-4A63-9F34-DA99C12A2C1A}" destId="{6F006E41-7339-4523-85A9-DC41B3BB9958}" srcOrd="2" destOrd="0" presId="urn:microsoft.com/office/officeart/2005/8/layout/gear1"/>
    <dgm:cxn modelId="{5A7AA820-2280-435D-B222-7C542AC81D8A}" type="presOf" srcId="{159D2987-3E43-4A63-9F34-DA99C12A2C1A}" destId="{D25FD64E-0ED7-40D9-A660-53DE1DCC7A7F}" srcOrd="3" destOrd="0" presId="urn:microsoft.com/office/officeart/2005/8/layout/gear1"/>
    <dgm:cxn modelId="{BD1C91FC-16D6-49FE-92DE-249E6E0482C9}" srcId="{FC0FA49F-AE31-4237-BDB4-9D255CE54E24}" destId="{A78F8CB3-80E7-4CBC-95C9-C261F29F00A4}" srcOrd="0" destOrd="0" parTransId="{3C4BA263-CB84-425E-8714-D344693FEA9F}" sibTransId="{2402B330-53ED-481E-8594-C29951745D5D}"/>
    <dgm:cxn modelId="{73740971-B3FC-496B-AE8A-97B085528DCD}" type="presOf" srcId="{A80D405D-D22C-445D-8AA4-32228E018FB9}" destId="{F4ABB4FE-C041-48A0-8B19-997798B03974}" srcOrd="2" destOrd="0" presId="urn:microsoft.com/office/officeart/2005/8/layout/gear1"/>
    <dgm:cxn modelId="{63337524-9257-4293-B13A-394346072503}" type="presOf" srcId="{A80D405D-D22C-445D-8AA4-32228E018FB9}" destId="{4B283A40-3E41-4D5A-A019-0C1C02690C47}" srcOrd="1" destOrd="0" presId="urn:microsoft.com/office/officeart/2005/8/layout/gear1"/>
    <dgm:cxn modelId="{535EFD09-04DA-45EF-9E36-293E4233E5F8}" type="presOf" srcId="{A78F8CB3-80E7-4CBC-95C9-C261F29F00A4}" destId="{6C5286F3-42A2-42DA-A517-98BE40867C98}" srcOrd="0" destOrd="0" presId="urn:microsoft.com/office/officeart/2005/8/layout/gear1"/>
    <dgm:cxn modelId="{92D432C5-C826-409C-9CC7-6864B804819F}" type="presOf" srcId="{A78F8CB3-80E7-4CBC-95C9-C261F29F00A4}" destId="{EF2CB9A7-8B0C-408C-AE73-BD1DAE44207F}" srcOrd="2" destOrd="0" presId="urn:microsoft.com/office/officeart/2005/8/layout/gear1"/>
    <dgm:cxn modelId="{79F2E212-48E8-446D-8D3F-ABB74FD378C3}" type="presOf" srcId="{17A2C6A8-1C8D-4107-A56F-F612CEE2A99B}" destId="{A2F54D55-D383-4B53-8BB3-F64CE8656EB1}" srcOrd="0" destOrd="0" presId="urn:microsoft.com/office/officeart/2005/8/layout/gear1"/>
    <dgm:cxn modelId="{0CED117C-483D-4309-87AA-1731E8A5A751}" type="presOf" srcId="{FC0FA49F-AE31-4237-BDB4-9D255CE54E24}" destId="{D33D575C-89FE-4F56-A547-3677DEF8CCA6}" srcOrd="0" destOrd="0" presId="urn:microsoft.com/office/officeart/2005/8/layout/gear1"/>
    <dgm:cxn modelId="{EE034665-2E62-4124-975E-B229EE439B07}" type="presParOf" srcId="{D33D575C-89FE-4F56-A547-3677DEF8CCA6}" destId="{6C5286F3-42A2-42DA-A517-98BE40867C98}" srcOrd="0" destOrd="0" presId="urn:microsoft.com/office/officeart/2005/8/layout/gear1"/>
    <dgm:cxn modelId="{B8BD2ADF-8E96-481A-81EF-7DF755538E2E}" type="presParOf" srcId="{D33D575C-89FE-4F56-A547-3677DEF8CCA6}" destId="{CE70EF57-32F9-418F-B681-FBBE64570217}" srcOrd="1" destOrd="0" presId="urn:microsoft.com/office/officeart/2005/8/layout/gear1"/>
    <dgm:cxn modelId="{40F7F4DD-D795-4A9E-9157-BC066DA12162}" type="presParOf" srcId="{D33D575C-89FE-4F56-A547-3677DEF8CCA6}" destId="{EF2CB9A7-8B0C-408C-AE73-BD1DAE44207F}" srcOrd="2" destOrd="0" presId="urn:microsoft.com/office/officeart/2005/8/layout/gear1"/>
    <dgm:cxn modelId="{316CA2C8-D845-44D6-AD40-F81E6F5BB762}" type="presParOf" srcId="{D33D575C-89FE-4F56-A547-3677DEF8CCA6}" destId="{F58BE81A-50A1-45A5-8B41-11587265D914}" srcOrd="3" destOrd="0" presId="urn:microsoft.com/office/officeart/2005/8/layout/gear1"/>
    <dgm:cxn modelId="{3E72B60D-7791-4995-B22D-09B9AE504966}" type="presParOf" srcId="{D33D575C-89FE-4F56-A547-3677DEF8CCA6}" destId="{4B283A40-3E41-4D5A-A019-0C1C02690C47}" srcOrd="4" destOrd="0" presId="urn:microsoft.com/office/officeart/2005/8/layout/gear1"/>
    <dgm:cxn modelId="{AEE1E400-97B6-4133-A6FA-8F6B60B87BF6}" type="presParOf" srcId="{D33D575C-89FE-4F56-A547-3677DEF8CCA6}" destId="{F4ABB4FE-C041-48A0-8B19-997798B03974}" srcOrd="5" destOrd="0" presId="urn:microsoft.com/office/officeart/2005/8/layout/gear1"/>
    <dgm:cxn modelId="{A02AACFD-252A-43A1-8371-08078F1CBE94}" type="presParOf" srcId="{D33D575C-89FE-4F56-A547-3677DEF8CCA6}" destId="{D6585DB9-C740-4122-B54F-81743E05D5AE}" srcOrd="6" destOrd="0" presId="urn:microsoft.com/office/officeart/2005/8/layout/gear1"/>
    <dgm:cxn modelId="{34235F66-DBD8-414A-B48D-FC7208F96EBD}" type="presParOf" srcId="{D33D575C-89FE-4F56-A547-3677DEF8CCA6}" destId="{832E479C-7189-4F26-8F28-45E064F1222C}" srcOrd="7" destOrd="0" presId="urn:microsoft.com/office/officeart/2005/8/layout/gear1"/>
    <dgm:cxn modelId="{931E5C8B-77FD-4F77-86B7-D22238133F06}" type="presParOf" srcId="{D33D575C-89FE-4F56-A547-3677DEF8CCA6}" destId="{6F006E41-7339-4523-85A9-DC41B3BB9958}" srcOrd="8" destOrd="0" presId="urn:microsoft.com/office/officeart/2005/8/layout/gear1"/>
    <dgm:cxn modelId="{04C6A9E9-D562-4145-97F0-B543F60C18BD}" type="presParOf" srcId="{D33D575C-89FE-4F56-A547-3677DEF8CCA6}" destId="{D25FD64E-0ED7-40D9-A660-53DE1DCC7A7F}" srcOrd="9" destOrd="0" presId="urn:microsoft.com/office/officeart/2005/8/layout/gear1"/>
    <dgm:cxn modelId="{035E4D2C-3655-43A6-814B-1B2A0A5FDA85}" type="presParOf" srcId="{D33D575C-89FE-4F56-A547-3677DEF8CCA6}" destId="{5D962DFC-C07E-4043-89C8-2DC19382B0A9}" srcOrd="10" destOrd="0" presId="urn:microsoft.com/office/officeart/2005/8/layout/gear1"/>
    <dgm:cxn modelId="{77924725-AD17-401B-878D-672F81BEED5C}" type="presParOf" srcId="{D33D575C-89FE-4F56-A547-3677DEF8CCA6}" destId="{A2F54D55-D383-4B53-8BB3-F64CE8656EB1}" srcOrd="11" destOrd="0" presId="urn:microsoft.com/office/officeart/2005/8/layout/gear1"/>
    <dgm:cxn modelId="{2D0D8435-1137-40F6-9393-2B69E9E63C17}" type="presParOf" srcId="{D33D575C-89FE-4F56-A547-3677DEF8CCA6}" destId="{B7747203-CCDE-47D0-94DA-140CAFC611CA}"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871532" y="2130436"/>
            <a:ext cx="9406069"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828800" y="3886200"/>
            <a:ext cx="9451776" cy="1752600"/>
          </a:xfrm>
        </p:spPr>
        <p:txBody>
          <a:bodyPr/>
          <a:lstStyle>
            <a:lvl1pPr marL="0" indent="0" algn="ctr">
              <a:buNone/>
              <a:defRPr>
                <a:solidFill>
                  <a:schemeClr val="tx1">
                    <a:lumMod val="95000"/>
                    <a:lumOff val="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199247244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100146474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391477" y="4077072"/>
            <a:ext cx="10363200" cy="2016224"/>
          </a:xfrm>
        </p:spPr>
        <p:txBody>
          <a:bodyPr anchor="t"/>
          <a:lstStyle>
            <a:lvl1pPr algn="ctr">
              <a:defRPr sz="36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1487488" y="2204875"/>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275539220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1967541" y="1600206"/>
            <a:ext cx="460851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6960096" y="1600206"/>
            <a:ext cx="462230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377035475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1775521" y="1535113"/>
            <a:ext cx="4704523" cy="639762"/>
          </a:xfrm>
        </p:spPr>
        <p:txBody>
          <a:bodyPr anchor="b">
            <a:noAutofit/>
          </a:bodyPr>
          <a:lstStyle>
            <a:lvl1pPr marL="0" indent="0" algn="ctr">
              <a:buNone/>
              <a:defRPr sz="1800" b="0">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smtClean="0"/>
              <a:t>Haga clic para modificar el estilo de texto del patrón</a:t>
            </a:r>
          </a:p>
        </p:txBody>
      </p:sp>
      <p:sp>
        <p:nvSpPr>
          <p:cNvPr id="4" name="3 Marcador de contenido"/>
          <p:cNvSpPr>
            <a:spLocks noGrp="1"/>
          </p:cNvSpPr>
          <p:nvPr>
            <p:ph sz="half" idx="2"/>
          </p:nvPr>
        </p:nvSpPr>
        <p:spPr>
          <a:xfrm>
            <a:off x="1775521" y="2174875"/>
            <a:ext cx="470452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6672064" y="1535113"/>
            <a:ext cx="4910336" cy="639762"/>
          </a:xfrm>
        </p:spPr>
        <p:txBody>
          <a:bodyPr anchor="b">
            <a:noAutofit/>
          </a:bodyPr>
          <a:lstStyle>
            <a:lvl1pPr marL="0" indent="0">
              <a:buNone/>
              <a:defRPr sz="1800" b="0">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smtClean="0"/>
              <a:t>Haga clic para modificar el estilo de texto del patrón</a:t>
            </a:r>
          </a:p>
        </p:txBody>
      </p:sp>
      <p:sp>
        <p:nvSpPr>
          <p:cNvPr id="6" name="5 Marcador de contenido"/>
          <p:cNvSpPr>
            <a:spLocks noGrp="1"/>
          </p:cNvSpPr>
          <p:nvPr>
            <p:ph sz="quarter" idx="4"/>
          </p:nvPr>
        </p:nvSpPr>
        <p:spPr>
          <a:xfrm>
            <a:off x="6672064" y="2174875"/>
            <a:ext cx="491033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76835079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1004887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357815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3" y="273050"/>
            <a:ext cx="4011084"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4766733" y="27306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3282094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813248" y="4800600"/>
            <a:ext cx="7315200" cy="566738"/>
          </a:xfrm>
        </p:spPr>
        <p:txBody>
          <a:bodyPr anchor="b"/>
          <a:lstStyle>
            <a:lvl1pPr algn="ctr">
              <a:defRPr sz="2000" b="0"/>
            </a:lvl1pPr>
          </a:lstStyle>
          <a:p>
            <a:r>
              <a:rPr lang="es-ES" dirty="0" smtClean="0"/>
              <a:t>Haga clic para modificar el estilo de título del patrón</a:t>
            </a:r>
            <a:endParaRPr lang="es-MX" dirty="0"/>
          </a:p>
        </p:txBody>
      </p:sp>
      <p:sp>
        <p:nvSpPr>
          <p:cNvPr id="3" name="2 Marcador de posición de imagen"/>
          <p:cNvSpPr>
            <a:spLocks noGrp="1"/>
          </p:cNvSpPr>
          <p:nvPr>
            <p:ph type="pic" idx="1"/>
          </p:nvPr>
        </p:nvSpPr>
        <p:spPr>
          <a:xfrm>
            <a:off x="281324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dirty="0"/>
          </a:p>
        </p:txBody>
      </p:sp>
      <p:sp>
        <p:nvSpPr>
          <p:cNvPr id="4" name="3 Marcador de texto"/>
          <p:cNvSpPr>
            <a:spLocks noGrp="1"/>
          </p:cNvSpPr>
          <p:nvPr>
            <p:ph type="body" sz="half" idx="2"/>
          </p:nvPr>
        </p:nvSpPr>
        <p:spPr>
          <a:xfrm>
            <a:off x="281324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dirty="0" smtClean="0"/>
              <a:t>Haga clic para modificar el estilo de texto del patrón</a:t>
            </a:r>
          </a:p>
        </p:txBody>
      </p:sp>
      <p:sp>
        <p:nvSpPr>
          <p:cNvPr id="5" name="4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14875957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871532" y="2130432"/>
            <a:ext cx="9406069"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828800" y="3886200"/>
            <a:ext cx="9451776" cy="1752600"/>
          </a:xfrm>
        </p:spPr>
        <p:txBody>
          <a:bodyPr/>
          <a:lstStyle>
            <a:lvl1pPr marL="0" indent="0" algn="ctr">
              <a:buNone/>
              <a:defRPr>
                <a:solidFill>
                  <a:schemeClr val="tx1">
                    <a:lumMod val="95000"/>
                    <a:lumOff val="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264408254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52486090"/>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391477" y="4077072"/>
            <a:ext cx="10363200" cy="2016224"/>
          </a:xfrm>
        </p:spPr>
        <p:txBody>
          <a:bodyPr anchor="t"/>
          <a:lstStyle>
            <a:lvl1pPr algn="ctr">
              <a:defRPr sz="36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1487488" y="2204871"/>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376721233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1967541" y="1600206"/>
            <a:ext cx="460851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6960096" y="1600206"/>
            <a:ext cx="462230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87661311"/>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1775521" y="1535113"/>
            <a:ext cx="4704523" cy="639762"/>
          </a:xfrm>
        </p:spPr>
        <p:txBody>
          <a:bodyPr anchor="b">
            <a:noAutofit/>
          </a:bodyPr>
          <a:lstStyle>
            <a:lvl1pPr marL="0" indent="0" algn="ctr">
              <a:buNone/>
              <a:defRPr sz="1800" b="0">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smtClean="0"/>
              <a:t>Haga clic para modificar el estilo de texto del patrón</a:t>
            </a:r>
          </a:p>
        </p:txBody>
      </p:sp>
      <p:sp>
        <p:nvSpPr>
          <p:cNvPr id="4" name="3 Marcador de contenido"/>
          <p:cNvSpPr>
            <a:spLocks noGrp="1"/>
          </p:cNvSpPr>
          <p:nvPr>
            <p:ph sz="half" idx="2"/>
          </p:nvPr>
        </p:nvSpPr>
        <p:spPr>
          <a:xfrm>
            <a:off x="1775521" y="2174875"/>
            <a:ext cx="470452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6672064" y="1535113"/>
            <a:ext cx="4910336" cy="639762"/>
          </a:xfrm>
        </p:spPr>
        <p:txBody>
          <a:bodyPr anchor="b">
            <a:noAutofit/>
          </a:bodyPr>
          <a:lstStyle>
            <a:lvl1pPr marL="0" indent="0">
              <a:buNone/>
              <a:defRPr sz="1800" b="0">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smtClean="0"/>
              <a:t>Haga clic para modificar el estilo de texto del patrón</a:t>
            </a:r>
          </a:p>
        </p:txBody>
      </p:sp>
      <p:sp>
        <p:nvSpPr>
          <p:cNvPr id="6" name="5 Marcador de contenido"/>
          <p:cNvSpPr>
            <a:spLocks noGrp="1"/>
          </p:cNvSpPr>
          <p:nvPr>
            <p:ph sz="quarter" idx="4"/>
          </p:nvPr>
        </p:nvSpPr>
        <p:spPr>
          <a:xfrm>
            <a:off x="6672064" y="2174875"/>
            <a:ext cx="491033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2345820520"/>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13655680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28522352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3" y="273050"/>
            <a:ext cx="4011084"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4766733" y="27305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6498877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813248" y="4800600"/>
            <a:ext cx="7315200" cy="566738"/>
          </a:xfrm>
        </p:spPr>
        <p:txBody>
          <a:bodyPr anchor="b"/>
          <a:lstStyle>
            <a:lvl1pPr algn="ctr">
              <a:defRPr sz="2000" b="0"/>
            </a:lvl1pPr>
          </a:lstStyle>
          <a:p>
            <a:r>
              <a:rPr lang="es-ES" dirty="0" smtClean="0"/>
              <a:t>Haga clic para modificar el estilo de título del patrón</a:t>
            </a:r>
            <a:endParaRPr lang="es-MX" dirty="0"/>
          </a:p>
        </p:txBody>
      </p:sp>
      <p:sp>
        <p:nvSpPr>
          <p:cNvPr id="3" name="2 Marcador de posición de imagen"/>
          <p:cNvSpPr>
            <a:spLocks noGrp="1"/>
          </p:cNvSpPr>
          <p:nvPr>
            <p:ph type="pic" idx="1"/>
          </p:nvPr>
        </p:nvSpPr>
        <p:spPr>
          <a:xfrm>
            <a:off x="281324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dirty="0"/>
          </a:p>
        </p:txBody>
      </p:sp>
      <p:sp>
        <p:nvSpPr>
          <p:cNvPr id="4" name="3 Marcador de texto"/>
          <p:cNvSpPr>
            <a:spLocks noGrp="1"/>
          </p:cNvSpPr>
          <p:nvPr>
            <p:ph type="body" sz="half" idx="2"/>
          </p:nvPr>
        </p:nvSpPr>
        <p:spPr>
          <a:xfrm>
            <a:off x="281324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dirty="0" smtClean="0"/>
              <a:t>Haga clic para modificar el estilo de texto del patrón</a:t>
            </a:r>
          </a:p>
        </p:txBody>
      </p:sp>
      <p:sp>
        <p:nvSpPr>
          <p:cNvPr id="5" name="4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3480395886"/>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871531" y="2130426"/>
            <a:ext cx="9406069"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828800" y="3886200"/>
            <a:ext cx="9451776" cy="1752600"/>
          </a:xfrm>
        </p:spPr>
        <p:txBody>
          <a:bodyPr/>
          <a:lstStyle>
            <a:lvl1pPr marL="0" indent="0" algn="ctr">
              <a:buNone/>
              <a:defRPr>
                <a:solidFill>
                  <a:schemeClr val="tx1">
                    <a:lumMod val="95000"/>
                    <a:lumOff val="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1608062094"/>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997100495"/>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391477" y="4077072"/>
            <a:ext cx="10363200" cy="2016224"/>
          </a:xfrm>
        </p:spPr>
        <p:txBody>
          <a:bodyPr anchor="t"/>
          <a:lstStyle>
            <a:lvl1pPr algn="ctr">
              <a:defRPr sz="36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1487488" y="2204865"/>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1571127077"/>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1967541" y="1600201"/>
            <a:ext cx="460851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6960096" y="1600201"/>
            <a:ext cx="462230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4008261822"/>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1775520" y="1535113"/>
            <a:ext cx="4704523" cy="639762"/>
          </a:xfrm>
        </p:spPr>
        <p:txBody>
          <a:bodyPr anchor="b">
            <a:noAutofit/>
          </a:bodyPr>
          <a:lstStyle>
            <a:lvl1pPr marL="0" indent="0" algn="ctr">
              <a:buNone/>
              <a:defRPr sz="1800" b="0">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smtClean="0"/>
              <a:t>Haga clic para modificar el estilo de texto del patrón</a:t>
            </a:r>
          </a:p>
        </p:txBody>
      </p:sp>
      <p:sp>
        <p:nvSpPr>
          <p:cNvPr id="4" name="3 Marcador de contenido"/>
          <p:cNvSpPr>
            <a:spLocks noGrp="1"/>
          </p:cNvSpPr>
          <p:nvPr>
            <p:ph sz="half" idx="2"/>
          </p:nvPr>
        </p:nvSpPr>
        <p:spPr>
          <a:xfrm>
            <a:off x="1775520" y="2174875"/>
            <a:ext cx="470452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6672064" y="1535113"/>
            <a:ext cx="4910336" cy="639762"/>
          </a:xfrm>
        </p:spPr>
        <p:txBody>
          <a:bodyPr anchor="b">
            <a:noAutofit/>
          </a:bodyPr>
          <a:lstStyle>
            <a:lvl1pPr marL="0" indent="0">
              <a:buNone/>
              <a:defRPr sz="1800" b="0">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smtClean="0"/>
              <a:t>Haga clic para modificar el estilo de texto del patrón</a:t>
            </a:r>
          </a:p>
        </p:txBody>
      </p:sp>
      <p:sp>
        <p:nvSpPr>
          <p:cNvPr id="6" name="5 Marcador de contenido"/>
          <p:cNvSpPr>
            <a:spLocks noGrp="1"/>
          </p:cNvSpPr>
          <p:nvPr>
            <p:ph sz="quarter" idx="4"/>
          </p:nvPr>
        </p:nvSpPr>
        <p:spPr>
          <a:xfrm>
            <a:off x="6672064" y="2174875"/>
            <a:ext cx="491033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2175176063"/>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26142308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25498019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11473446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813248" y="4800600"/>
            <a:ext cx="7315200" cy="566738"/>
          </a:xfrm>
        </p:spPr>
        <p:txBody>
          <a:bodyPr anchor="b"/>
          <a:lstStyle>
            <a:lvl1pPr algn="ctr">
              <a:defRPr sz="2000" b="0"/>
            </a:lvl1pPr>
          </a:lstStyle>
          <a:p>
            <a:r>
              <a:rPr lang="es-ES" dirty="0" smtClean="0"/>
              <a:t>Haga clic para modificar el estilo de título del patrón</a:t>
            </a:r>
            <a:endParaRPr lang="es-MX" dirty="0"/>
          </a:p>
        </p:txBody>
      </p:sp>
      <p:sp>
        <p:nvSpPr>
          <p:cNvPr id="3" name="2 Marcador de posición de imagen"/>
          <p:cNvSpPr>
            <a:spLocks noGrp="1"/>
          </p:cNvSpPr>
          <p:nvPr>
            <p:ph type="pic" idx="1"/>
          </p:nvPr>
        </p:nvSpPr>
        <p:spPr>
          <a:xfrm>
            <a:off x="281324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dirty="0"/>
          </a:p>
        </p:txBody>
      </p:sp>
      <p:sp>
        <p:nvSpPr>
          <p:cNvPr id="4" name="3 Marcador de texto"/>
          <p:cNvSpPr>
            <a:spLocks noGrp="1"/>
          </p:cNvSpPr>
          <p:nvPr>
            <p:ph type="body" sz="half" idx="2"/>
          </p:nvPr>
        </p:nvSpPr>
        <p:spPr>
          <a:xfrm>
            <a:off x="281324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dirty="0" smtClean="0"/>
              <a:t>Haga clic para modificar el estilo de texto del patrón</a:t>
            </a:r>
          </a:p>
        </p:txBody>
      </p:sp>
      <p:sp>
        <p:nvSpPr>
          <p:cNvPr id="5" name="4 Marcador de fecha"/>
          <p:cNvSpPr>
            <a:spLocks noGrp="1"/>
          </p:cNvSpPr>
          <p:nvPr>
            <p:ph type="dt" sz="half" idx="10"/>
          </p:nvPr>
        </p:nvSpPr>
        <p:spPr/>
        <p:txBody>
          <a:body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MX"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241636424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pn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image" Target="../media/image1.png"/><Relationship Id="rId5" Type="http://schemas.openxmlformats.org/officeDocument/2006/relationships/slideLayout" Target="../slideLayouts/slideLayout23.xml"/><Relationship Id="rId10" Type="http://schemas.openxmlformats.org/officeDocument/2006/relationships/theme" Target="../theme/theme3.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2255573" y="274638"/>
            <a:ext cx="9326827" cy="1143000"/>
          </a:xfrm>
          <a:prstGeom prst="rect">
            <a:avLst/>
          </a:prstGeom>
        </p:spPr>
        <p:txBody>
          <a:bodyPr vert="horz" lIns="91440" tIns="45720" rIns="91440" bIns="45720" rtlCol="0" anchor="ctr">
            <a:noAutofit/>
          </a:bodyPr>
          <a:lstStyle/>
          <a:p>
            <a:r>
              <a:rPr lang="es-ES" dirty="0" smtClean="0"/>
              <a:t>Haga clic para modificar el estilo de título del patrón</a:t>
            </a:r>
            <a:endParaRPr lang="es-MX" dirty="0"/>
          </a:p>
        </p:txBody>
      </p:sp>
      <p:sp>
        <p:nvSpPr>
          <p:cNvPr id="3" name="2 Marcador de texto"/>
          <p:cNvSpPr>
            <a:spLocks noGrp="1"/>
          </p:cNvSpPr>
          <p:nvPr>
            <p:ph type="body" idx="1"/>
          </p:nvPr>
        </p:nvSpPr>
        <p:spPr>
          <a:xfrm>
            <a:off x="1775520" y="1600206"/>
            <a:ext cx="980688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1295467" y="6520270"/>
            <a:ext cx="2844800" cy="365125"/>
          </a:xfrm>
          <a:prstGeom prst="rect">
            <a:avLst/>
          </a:prstGeom>
        </p:spPr>
        <p:txBody>
          <a:bodyPr vert="horz" lIns="91440" tIns="45720" rIns="91440" bIns="45720" rtlCol="0" anchor="ctr"/>
          <a:lstStyle>
            <a:lvl1pPr algn="ctr">
              <a:defRPr sz="800">
                <a:solidFill>
                  <a:schemeClr val="tx1">
                    <a:tint val="75000"/>
                  </a:schemeClr>
                </a:solidFill>
                <a:latin typeface="Berlin Sans FB" panose="020E0602020502020306" pitchFamily="34" charset="0"/>
              </a:defRPr>
            </a:lvl1p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5" name="4 Marcador de pie de página"/>
          <p:cNvSpPr>
            <a:spLocks noGrp="1"/>
          </p:cNvSpPr>
          <p:nvPr>
            <p:ph type="ftr" sz="quarter" idx="3"/>
          </p:nvPr>
        </p:nvSpPr>
        <p:spPr>
          <a:xfrm>
            <a:off x="4635467" y="6525355"/>
            <a:ext cx="3860800" cy="365125"/>
          </a:xfrm>
          <a:prstGeom prst="rect">
            <a:avLst/>
          </a:prstGeom>
        </p:spPr>
        <p:txBody>
          <a:bodyPr vert="horz" lIns="91440" tIns="45720" rIns="91440" bIns="45720" rtlCol="0" anchor="ctr"/>
          <a:lstStyle>
            <a:lvl1pPr algn="ctr">
              <a:defRPr sz="1000">
                <a:solidFill>
                  <a:schemeClr val="tx1">
                    <a:tint val="75000"/>
                  </a:schemeClr>
                </a:solidFill>
                <a:latin typeface="Berlin Sans FB" panose="020E0602020502020306" pitchFamily="34" charset="0"/>
              </a:defRPr>
            </a:lvl1pPr>
          </a:lstStyle>
          <a:p>
            <a:endParaRPr lang="es-MX" dirty="0">
              <a:solidFill>
                <a:prstClr val="black">
                  <a:tint val="75000"/>
                </a:prstClr>
              </a:solidFill>
            </a:endParaRPr>
          </a:p>
        </p:txBody>
      </p:sp>
      <p:sp>
        <p:nvSpPr>
          <p:cNvPr id="6" name="5 Marcador de número de diapositiva"/>
          <p:cNvSpPr>
            <a:spLocks noGrp="1"/>
          </p:cNvSpPr>
          <p:nvPr>
            <p:ph type="sldNum" sz="quarter" idx="4"/>
          </p:nvPr>
        </p:nvSpPr>
        <p:spPr>
          <a:xfrm>
            <a:off x="9072331" y="6525355"/>
            <a:ext cx="2844800" cy="365125"/>
          </a:xfrm>
          <a:prstGeom prst="rect">
            <a:avLst/>
          </a:prstGeom>
        </p:spPr>
        <p:txBody>
          <a:bodyPr vert="horz" lIns="91440" tIns="45720" rIns="91440" bIns="45720" rtlCol="0" anchor="ctr"/>
          <a:lstStyle>
            <a:lvl1pPr algn="r">
              <a:defRPr sz="1000">
                <a:solidFill>
                  <a:schemeClr val="tx1">
                    <a:tint val="75000"/>
                  </a:schemeClr>
                </a:solidFill>
                <a:latin typeface="Berlin Sans FB" panose="020E0602020502020306" pitchFamily="34" charset="0"/>
              </a:defRPr>
            </a:lvl1p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3925307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iming>
    <p:tnLst>
      <p:par>
        <p:cTn id="1" dur="indefinite" restart="never" nodeType="tmRoot"/>
      </p:par>
    </p:tnLst>
  </p:timing>
  <p:txStyles>
    <p:titleStyle>
      <a:lvl1pPr algn="ctr" defTabSz="914400" rtl="0" eaLnBrk="1" latinLnBrk="0" hangingPunct="1">
        <a:spcBef>
          <a:spcPct val="0"/>
        </a:spcBef>
        <a:buNone/>
        <a:defRPr sz="3600" kern="1200">
          <a:solidFill>
            <a:srgbClr val="6A221D"/>
          </a:solidFill>
          <a:effectLst>
            <a:outerShdw blurRad="38100" dist="38100" dir="2700000" algn="tl">
              <a:srgbClr val="000000">
                <a:alpha val="43137"/>
              </a:srgbClr>
            </a:outerShdw>
          </a:effectLst>
          <a:latin typeface="Berlin Sans FB" panose="020E0602020502020306"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b="0" kern="1200">
          <a:solidFill>
            <a:srgbClr val="6A221D"/>
          </a:solidFill>
          <a:latin typeface="Berlin Sans FB" panose="020E0602020502020306"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b="0" kern="1200">
          <a:solidFill>
            <a:srgbClr val="6A221D"/>
          </a:solidFill>
          <a:latin typeface="Berlin Sans FB" panose="020E0602020502020306"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0" kern="1200">
          <a:solidFill>
            <a:srgbClr val="6A221D"/>
          </a:solidFill>
          <a:latin typeface="Berlin Sans FB" panose="020E0602020502020306"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b="0" kern="1200">
          <a:solidFill>
            <a:srgbClr val="6A221D"/>
          </a:solidFill>
          <a:latin typeface="Berlin Sans FB" panose="020E0602020502020306"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b="0" kern="1200">
          <a:solidFill>
            <a:srgbClr val="6A221D"/>
          </a:solidFill>
          <a:latin typeface="Berlin Sans FB" panose="020E0602020502020306"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2255573" y="274638"/>
            <a:ext cx="9326827" cy="1143000"/>
          </a:xfrm>
          <a:prstGeom prst="rect">
            <a:avLst/>
          </a:prstGeom>
        </p:spPr>
        <p:txBody>
          <a:bodyPr vert="horz" lIns="91440" tIns="45720" rIns="91440" bIns="45720" rtlCol="0" anchor="ctr">
            <a:noAutofit/>
          </a:bodyPr>
          <a:lstStyle/>
          <a:p>
            <a:r>
              <a:rPr lang="es-ES" dirty="0" smtClean="0"/>
              <a:t>Haga clic para modificar el estilo de título del patrón</a:t>
            </a:r>
            <a:endParaRPr lang="es-MX" dirty="0"/>
          </a:p>
        </p:txBody>
      </p:sp>
      <p:sp>
        <p:nvSpPr>
          <p:cNvPr id="3" name="2 Marcador de texto"/>
          <p:cNvSpPr>
            <a:spLocks noGrp="1"/>
          </p:cNvSpPr>
          <p:nvPr>
            <p:ph type="body" idx="1"/>
          </p:nvPr>
        </p:nvSpPr>
        <p:spPr>
          <a:xfrm>
            <a:off x="1775520" y="1600206"/>
            <a:ext cx="980688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1295467" y="6520266"/>
            <a:ext cx="2844800" cy="365125"/>
          </a:xfrm>
          <a:prstGeom prst="rect">
            <a:avLst/>
          </a:prstGeom>
        </p:spPr>
        <p:txBody>
          <a:bodyPr vert="horz" lIns="91440" tIns="45720" rIns="91440" bIns="45720" rtlCol="0" anchor="ctr"/>
          <a:lstStyle>
            <a:lvl1pPr algn="ctr">
              <a:defRPr sz="800">
                <a:solidFill>
                  <a:schemeClr val="tx1">
                    <a:tint val="75000"/>
                  </a:schemeClr>
                </a:solidFill>
                <a:latin typeface="Berlin Sans FB" panose="020E0602020502020306" pitchFamily="34" charset="0"/>
              </a:defRPr>
            </a:lvl1p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5" name="4 Marcador de pie de página"/>
          <p:cNvSpPr>
            <a:spLocks noGrp="1"/>
          </p:cNvSpPr>
          <p:nvPr>
            <p:ph type="ftr" sz="quarter" idx="3"/>
          </p:nvPr>
        </p:nvSpPr>
        <p:spPr>
          <a:xfrm>
            <a:off x="4635467" y="6525351"/>
            <a:ext cx="3860800" cy="365125"/>
          </a:xfrm>
          <a:prstGeom prst="rect">
            <a:avLst/>
          </a:prstGeom>
        </p:spPr>
        <p:txBody>
          <a:bodyPr vert="horz" lIns="91440" tIns="45720" rIns="91440" bIns="45720" rtlCol="0" anchor="ctr"/>
          <a:lstStyle>
            <a:lvl1pPr algn="ctr">
              <a:defRPr sz="1000">
                <a:solidFill>
                  <a:schemeClr val="tx1">
                    <a:tint val="75000"/>
                  </a:schemeClr>
                </a:solidFill>
                <a:latin typeface="Berlin Sans FB" panose="020E0602020502020306" pitchFamily="34" charset="0"/>
              </a:defRPr>
            </a:lvl1pPr>
          </a:lstStyle>
          <a:p>
            <a:endParaRPr lang="es-MX" dirty="0">
              <a:solidFill>
                <a:prstClr val="black">
                  <a:tint val="75000"/>
                </a:prstClr>
              </a:solidFill>
            </a:endParaRPr>
          </a:p>
        </p:txBody>
      </p:sp>
      <p:sp>
        <p:nvSpPr>
          <p:cNvPr id="6" name="5 Marcador de número de diapositiva"/>
          <p:cNvSpPr>
            <a:spLocks noGrp="1"/>
          </p:cNvSpPr>
          <p:nvPr>
            <p:ph type="sldNum" sz="quarter" idx="4"/>
          </p:nvPr>
        </p:nvSpPr>
        <p:spPr>
          <a:xfrm>
            <a:off x="9072331" y="6525351"/>
            <a:ext cx="2844800" cy="365125"/>
          </a:xfrm>
          <a:prstGeom prst="rect">
            <a:avLst/>
          </a:prstGeom>
        </p:spPr>
        <p:txBody>
          <a:bodyPr vert="horz" lIns="91440" tIns="45720" rIns="91440" bIns="45720" rtlCol="0" anchor="ctr"/>
          <a:lstStyle>
            <a:lvl1pPr algn="r">
              <a:defRPr sz="1000">
                <a:solidFill>
                  <a:schemeClr val="tx1">
                    <a:tint val="75000"/>
                  </a:schemeClr>
                </a:solidFill>
                <a:latin typeface="Berlin Sans FB" panose="020E0602020502020306" pitchFamily="34" charset="0"/>
              </a:defRPr>
            </a:lvl1p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331690784"/>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Lst>
  <p:timing>
    <p:tnLst>
      <p:par>
        <p:cTn id="1" dur="indefinite" restart="never" nodeType="tmRoot"/>
      </p:par>
    </p:tnLst>
  </p:timing>
  <p:txStyles>
    <p:titleStyle>
      <a:lvl1pPr algn="ctr" defTabSz="914400" rtl="0" eaLnBrk="1" latinLnBrk="0" hangingPunct="1">
        <a:spcBef>
          <a:spcPct val="0"/>
        </a:spcBef>
        <a:buNone/>
        <a:defRPr sz="3600" kern="1200">
          <a:solidFill>
            <a:srgbClr val="6A221D"/>
          </a:solidFill>
          <a:effectLst>
            <a:outerShdw blurRad="38100" dist="38100" dir="2700000" algn="tl">
              <a:srgbClr val="000000">
                <a:alpha val="43137"/>
              </a:srgbClr>
            </a:outerShdw>
          </a:effectLst>
          <a:latin typeface="Berlin Sans FB" panose="020E0602020502020306"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b="0" kern="1200">
          <a:solidFill>
            <a:srgbClr val="6A221D"/>
          </a:solidFill>
          <a:latin typeface="Berlin Sans FB" panose="020E0602020502020306"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b="0" kern="1200">
          <a:solidFill>
            <a:srgbClr val="6A221D"/>
          </a:solidFill>
          <a:latin typeface="Berlin Sans FB" panose="020E0602020502020306"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0" kern="1200">
          <a:solidFill>
            <a:srgbClr val="6A221D"/>
          </a:solidFill>
          <a:latin typeface="Berlin Sans FB" panose="020E0602020502020306"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b="0" kern="1200">
          <a:solidFill>
            <a:srgbClr val="6A221D"/>
          </a:solidFill>
          <a:latin typeface="Berlin Sans FB" panose="020E0602020502020306"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b="0" kern="1200">
          <a:solidFill>
            <a:srgbClr val="6A221D"/>
          </a:solidFill>
          <a:latin typeface="Berlin Sans FB" panose="020E0602020502020306"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2255573" y="274638"/>
            <a:ext cx="9326827" cy="1143000"/>
          </a:xfrm>
          <a:prstGeom prst="rect">
            <a:avLst/>
          </a:prstGeom>
        </p:spPr>
        <p:txBody>
          <a:bodyPr vert="horz" lIns="91440" tIns="45720" rIns="91440" bIns="45720" rtlCol="0" anchor="ctr">
            <a:noAutofit/>
          </a:bodyPr>
          <a:lstStyle/>
          <a:p>
            <a:r>
              <a:rPr lang="es-ES" dirty="0" smtClean="0"/>
              <a:t>Haga clic para modificar el estilo de título del patrón</a:t>
            </a:r>
            <a:endParaRPr lang="es-MX" dirty="0"/>
          </a:p>
        </p:txBody>
      </p:sp>
      <p:sp>
        <p:nvSpPr>
          <p:cNvPr id="3" name="2 Marcador de texto"/>
          <p:cNvSpPr>
            <a:spLocks noGrp="1"/>
          </p:cNvSpPr>
          <p:nvPr>
            <p:ph type="body" idx="1"/>
          </p:nvPr>
        </p:nvSpPr>
        <p:spPr>
          <a:xfrm>
            <a:off x="1775520" y="1600201"/>
            <a:ext cx="980688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1295467" y="6520260"/>
            <a:ext cx="2844800" cy="365125"/>
          </a:xfrm>
          <a:prstGeom prst="rect">
            <a:avLst/>
          </a:prstGeom>
        </p:spPr>
        <p:txBody>
          <a:bodyPr vert="horz" lIns="91440" tIns="45720" rIns="91440" bIns="45720" rtlCol="0" anchor="ctr"/>
          <a:lstStyle>
            <a:lvl1pPr algn="ctr">
              <a:defRPr sz="800">
                <a:solidFill>
                  <a:schemeClr val="tx1">
                    <a:tint val="75000"/>
                  </a:schemeClr>
                </a:solidFill>
                <a:latin typeface="Berlin Sans FB" panose="020E0602020502020306" pitchFamily="34" charset="0"/>
              </a:defRPr>
            </a:lvl1pPr>
          </a:lstStyle>
          <a:p>
            <a:fld id="{1757F3E5-681C-4C9D-BD31-99541B831678}" type="datetimeFigureOut">
              <a:rPr lang="es-MX" smtClean="0">
                <a:solidFill>
                  <a:prstClr val="black">
                    <a:tint val="75000"/>
                  </a:prstClr>
                </a:solidFill>
              </a:rPr>
              <a:pPr/>
              <a:t>09/09/2017</a:t>
            </a:fld>
            <a:endParaRPr lang="es-MX" dirty="0">
              <a:solidFill>
                <a:prstClr val="black">
                  <a:tint val="75000"/>
                </a:prstClr>
              </a:solidFill>
            </a:endParaRPr>
          </a:p>
        </p:txBody>
      </p:sp>
      <p:sp>
        <p:nvSpPr>
          <p:cNvPr id="5" name="4 Marcador de pie de página"/>
          <p:cNvSpPr>
            <a:spLocks noGrp="1"/>
          </p:cNvSpPr>
          <p:nvPr>
            <p:ph type="ftr" sz="quarter" idx="3"/>
          </p:nvPr>
        </p:nvSpPr>
        <p:spPr>
          <a:xfrm>
            <a:off x="4635467" y="6525345"/>
            <a:ext cx="3860800" cy="365125"/>
          </a:xfrm>
          <a:prstGeom prst="rect">
            <a:avLst/>
          </a:prstGeom>
        </p:spPr>
        <p:txBody>
          <a:bodyPr vert="horz" lIns="91440" tIns="45720" rIns="91440" bIns="45720" rtlCol="0" anchor="ctr"/>
          <a:lstStyle>
            <a:lvl1pPr algn="ctr">
              <a:defRPr sz="1000">
                <a:solidFill>
                  <a:schemeClr val="tx1">
                    <a:tint val="75000"/>
                  </a:schemeClr>
                </a:solidFill>
                <a:latin typeface="Berlin Sans FB" panose="020E0602020502020306" pitchFamily="34" charset="0"/>
              </a:defRPr>
            </a:lvl1pPr>
          </a:lstStyle>
          <a:p>
            <a:endParaRPr lang="es-MX" dirty="0">
              <a:solidFill>
                <a:prstClr val="black">
                  <a:tint val="75000"/>
                </a:prstClr>
              </a:solidFill>
            </a:endParaRPr>
          </a:p>
        </p:txBody>
      </p:sp>
      <p:sp>
        <p:nvSpPr>
          <p:cNvPr id="6" name="5 Marcador de número de diapositiva"/>
          <p:cNvSpPr>
            <a:spLocks noGrp="1"/>
          </p:cNvSpPr>
          <p:nvPr>
            <p:ph type="sldNum" sz="quarter" idx="4"/>
          </p:nvPr>
        </p:nvSpPr>
        <p:spPr>
          <a:xfrm>
            <a:off x="9072331" y="6525345"/>
            <a:ext cx="2844800" cy="365125"/>
          </a:xfrm>
          <a:prstGeom prst="rect">
            <a:avLst/>
          </a:prstGeom>
        </p:spPr>
        <p:txBody>
          <a:bodyPr vert="horz" lIns="91440" tIns="45720" rIns="91440" bIns="45720" rtlCol="0" anchor="ctr"/>
          <a:lstStyle>
            <a:lvl1pPr algn="r">
              <a:defRPr sz="1000">
                <a:solidFill>
                  <a:schemeClr val="tx1">
                    <a:tint val="75000"/>
                  </a:schemeClr>
                </a:solidFill>
                <a:latin typeface="Berlin Sans FB" panose="020E0602020502020306" pitchFamily="34" charset="0"/>
              </a:defRPr>
            </a:lvl1pPr>
          </a:lstStyle>
          <a:p>
            <a:fld id="{A310D575-8EA1-43DE-A846-C4C5C2F41ADD}" type="slidenum">
              <a:rPr lang="es-MX" smtClean="0">
                <a:solidFill>
                  <a:prstClr val="black">
                    <a:tint val="75000"/>
                  </a:prstClr>
                </a:solidFill>
              </a:rPr>
              <a:pPr/>
              <a:t>‹Nº›</a:t>
            </a:fld>
            <a:endParaRPr lang="es-MX" dirty="0">
              <a:solidFill>
                <a:prstClr val="black">
                  <a:tint val="75000"/>
                </a:prstClr>
              </a:solidFill>
            </a:endParaRPr>
          </a:p>
        </p:txBody>
      </p:sp>
    </p:spTree>
    <p:extLst>
      <p:ext uri="{BB962C8B-B14F-4D97-AF65-F5344CB8AC3E}">
        <p14:creationId xmlns:p14="http://schemas.microsoft.com/office/powerpoint/2010/main" val="705638534"/>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Lst>
  <p:timing>
    <p:tnLst>
      <p:par>
        <p:cTn id="1" dur="indefinite" restart="never" nodeType="tmRoot"/>
      </p:par>
    </p:tnLst>
  </p:timing>
  <p:txStyles>
    <p:titleStyle>
      <a:lvl1pPr algn="ctr" defTabSz="914400" rtl="0" eaLnBrk="1" latinLnBrk="0" hangingPunct="1">
        <a:spcBef>
          <a:spcPct val="0"/>
        </a:spcBef>
        <a:buNone/>
        <a:defRPr sz="3600" kern="1200">
          <a:solidFill>
            <a:srgbClr val="6A221D"/>
          </a:solidFill>
          <a:effectLst>
            <a:outerShdw blurRad="38100" dist="38100" dir="2700000" algn="tl">
              <a:srgbClr val="000000">
                <a:alpha val="43137"/>
              </a:srgbClr>
            </a:outerShdw>
          </a:effectLst>
          <a:latin typeface="Berlin Sans FB" panose="020E0602020502020306"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b="0" kern="1200">
          <a:solidFill>
            <a:srgbClr val="6A221D"/>
          </a:solidFill>
          <a:latin typeface="Berlin Sans FB" panose="020E0602020502020306"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b="0" kern="1200">
          <a:solidFill>
            <a:srgbClr val="6A221D"/>
          </a:solidFill>
          <a:latin typeface="Berlin Sans FB" panose="020E0602020502020306"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b="0" kern="1200">
          <a:solidFill>
            <a:srgbClr val="6A221D"/>
          </a:solidFill>
          <a:latin typeface="Berlin Sans FB" panose="020E0602020502020306"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b="0" kern="1200">
          <a:solidFill>
            <a:srgbClr val="6A221D"/>
          </a:solidFill>
          <a:latin typeface="Berlin Sans FB" panose="020E0602020502020306"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b="0" kern="1200">
          <a:solidFill>
            <a:srgbClr val="6A221D"/>
          </a:solidFill>
          <a:latin typeface="Berlin Sans FB" panose="020E0602020502020306"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1871532" y="1785935"/>
            <a:ext cx="9406069" cy="1470025"/>
          </a:xfrm>
        </p:spPr>
        <p:txBody>
          <a:bodyPr/>
          <a:lstStyle/>
          <a:p>
            <a:r>
              <a:rPr lang="es-ES" dirty="0" smtClean="0">
                <a:latin typeface="Arial" pitchFamily="34" charset="0"/>
                <a:cs typeface="Arial" pitchFamily="34" charset="0"/>
              </a:rPr>
              <a:t>UNIVERSIDAD AUTÓNOMA DEL ESTADO DE HIDALGO</a:t>
            </a:r>
            <a:endParaRPr lang="es-MX" dirty="0">
              <a:latin typeface="Arial" pitchFamily="34" charset="0"/>
              <a:cs typeface="Arial" pitchFamily="34" charset="0"/>
            </a:endParaRPr>
          </a:p>
        </p:txBody>
      </p:sp>
      <p:sp>
        <p:nvSpPr>
          <p:cNvPr id="5" name="4 Subtítulo"/>
          <p:cNvSpPr>
            <a:spLocks noGrp="1"/>
          </p:cNvSpPr>
          <p:nvPr>
            <p:ph type="subTitle" idx="1"/>
          </p:nvPr>
        </p:nvSpPr>
        <p:spPr>
          <a:xfrm>
            <a:off x="1828800" y="4105292"/>
            <a:ext cx="9451776" cy="1752600"/>
          </a:xfrm>
        </p:spPr>
        <p:txBody>
          <a:bodyPr/>
          <a:lstStyle/>
          <a:p>
            <a:r>
              <a:rPr lang="es-ES" b="1" dirty="0" smtClean="0">
                <a:solidFill>
                  <a:schemeClr val="accent6">
                    <a:lumMod val="50000"/>
                  </a:schemeClr>
                </a:solidFill>
                <a:latin typeface="Arial" pitchFamily="34" charset="0"/>
                <a:cs typeface="Arial" pitchFamily="34" charset="0"/>
              </a:rPr>
              <a:t>Instituto de Ciencias Económico Administrativas</a:t>
            </a:r>
            <a:endParaRPr lang="es-MX" b="1" dirty="0">
              <a:solidFill>
                <a:schemeClr val="accent6">
                  <a:lumMod val="50000"/>
                </a:schemeClr>
              </a:solidFill>
              <a:latin typeface="Arial" pitchFamily="34" charset="0"/>
              <a:cs typeface="Arial" pitchFamily="34" charset="0"/>
            </a:endParaRPr>
          </a:p>
        </p:txBody>
      </p:sp>
    </p:spTree>
    <p:extLst>
      <p:ext uri="{BB962C8B-B14F-4D97-AF65-F5344CB8AC3E}">
        <p14:creationId xmlns:p14="http://schemas.microsoft.com/office/powerpoint/2010/main" val="20964135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Subtítulo"/>
          <p:cNvSpPr>
            <a:spLocks noGrp="1"/>
          </p:cNvSpPr>
          <p:nvPr>
            <p:ph idx="1"/>
          </p:nvPr>
        </p:nvSpPr>
        <p:spPr>
          <a:xfrm>
            <a:off x="1687286" y="1484787"/>
            <a:ext cx="9742714" cy="4525963"/>
          </a:xfrm>
        </p:spPr>
        <p:txBody>
          <a:bodyPr>
            <a:normAutofit fontScale="85000" lnSpcReduction="20000"/>
          </a:bodyPr>
          <a:lstStyle/>
          <a:p>
            <a:pPr lvl="1"/>
            <a:r>
              <a:rPr lang="es-MX" dirty="0">
                <a:effectLst>
                  <a:outerShdw blurRad="38100" dist="38100" dir="2700000" algn="tl">
                    <a:srgbClr val="000000">
                      <a:alpha val="43137"/>
                    </a:srgbClr>
                  </a:outerShdw>
                </a:effectLst>
                <a:latin typeface="Arial" pitchFamily="34" charset="0"/>
                <a:cs typeface="Arial" pitchFamily="34" charset="0"/>
              </a:rPr>
              <a:t>Área </a:t>
            </a:r>
            <a:r>
              <a:rPr lang="es-MX" dirty="0" smtClean="0">
                <a:effectLst>
                  <a:outerShdw blurRad="38100" dist="38100" dir="2700000" algn="tl">
                    <a:srgbClr val="000000">
                      <a:alpha val="43137"/>
                    </a:srgbClr>
                  </a:outerShdw>
                </a:effectLst>
                <a:latin typeface="Arial" pitchFamily="34" charset="0"/>
                <a:cs typeface="Arial" pitchFamily="34" charset="0"/>
              </a:rPr>
              <a:t>Académica: LICENCIATURA EN  COMERCIO EXTEROR     			        </a:t>
            </a:r>
            <a:endParaRPr lang="es-MX" sz="2400" dirty="0" smtClean="0">
              <a:latin typeface="Arial" pitchFamily="34" charset="0"/>
              <a:cs typeface="Arial" pitchFamily="34" charset="0"/>
            </a:endParaRPr>
          </a:p>
          <a:p>
            <a:pPr lvl="1"/>
            <a:endParaRPr lang="es-MX" sz="2000" b="1" dirty="0" smtClean="0">
              <a:effectLst>
                <a:outerShdw blurRad="38100" dist="38100" dir="2700000" algn="tl">
                  <a:srgbClr val="000000">
                    <a:alpha val="43137"/>
                  </a:srgbClr>
                </a:outerShdw>
              </a:effectLst>
              <a:latin typeface="Arial" pitchFamily="34" charset="0"/>
              <a:cs typeface="Arial" pitchFamily="34" charset="0"/>
            </a:endParaRPr>
          </a:p>
          <a:p>
            <a:pPr lvl="1"/>
            <a:r>
              <a:rPr lang="es-MX" dirty="0" smtClean="0">
                <a:effectLst>
                  <a:outerShdw blurRad="38100" dist="38100" dir="2700000" algn="tl">
                    <a:srgbClr val="000000">
                      <a:alpha val="43137"/>
                    </a:srgbClr>
                  </a:outerShdw>
                </a:effectLst>
                <a:latin typeface="Arial" pitchFamily="34" charset="0"/>
                <a:cs typeface="Arial" pitchFamily="34" charset="0"/>
              </a:rPr>
              <a:t>Tema: “</a:t>
            </a:r>
            <a:r>
              <a:rPr lang="es-MX" dirty="0" smtClean="0"/>
              <a:t>Introducción </a:t>
            </a:r>
            <a:r>
              <a:rPr lang="es-MX" dirty="0"/>
              <a:t>a la administración de operaciones y su relación con la cadena de </a:t>
            </a:r>
            <a:r>
              <a:rPr lang="es-MX" dirty="0" smtClean="0"/>
              <a:t>suministros”</a:t>
            </a:r>
            <a:endParaRPr lang="es-MX" dirty="0" smtClean="0">
              <a:effectLst>
                <a:outerShdw blurRad="38100" dist="38100" dir="2700000" algn="tl">
                  <a:srgbClr val="000000">
                    <a:alpha val="43137"/>
                  </a:srgbClr>
                </a:outerShdw>
              </a:effectLst>
              <a:latin typeface="Arial" pitchFamily="34" charset="0"/>
              <a:cs typeface="Arial" pitchFamily="34" charset="0"/>
            </a:endParaRPr>
          </a:p>
          <a:p>
            <a:pPr marL="457200" lvl="1" indent="0">
              <a:buNone/>
            </a:pPr>
            <a:endParaRPr lang="es-MX" sz="2000" b="1" dirty="0">
              <a:effectLst>
                <a:outerShdw blurRad="38100" dist="38100" dir="2700000" algn="tl">
                  <a:srgbClr val="000000">
                    <a:alpha val="43137"/>
                  </a:srgbClr>
                </a:outerShdw>
              </a:effectLst>
              <a:latin typeface="Arial" pitchFamily="34" charset="0"/>
              <a:cs typeface="Arial" pitchFamily="34" charset="0"/>
            </a:endParaRPr>
          </a:p>
          <a:p>
            <a:pPr lvl="1"/>
            <a:r>
              <a:rPr lang="es-MX" dirty="0" smtClean="0">
                <a:effectLst>
                  <a:outerShdw blurRad="38100" dist="38100" dir="2700000" algn="tl">
                    <a:srgbClr val="000000">
                      <a:alpha val="43137"/>
                    </a:srgbClr>
                  </a:outerShdw>
                </a:effectLst>
                <a:latin typeface="Arial" pitchFamily="34" charset="0"/>
                <a:cs typeface="Arial" pitchFamily="34" charset="0"/>
              </a:rPr>
              <a:t>Profesores(as):</a:t>
            </a:r>
            <a:r>
              <a:rPr lang="es-MX" dirty="0" smtClean="0">
                <a:latin typeface="Arial" pitchFamily="34" charset="0"/>
                <a:cs typeface="Arial" pitchFamily="34" charset="0"/>
              </a:rPr>
              <a:t> </a:t>
            </a:r>
          </a:p>
          <a:p>
            <a:pPr marL="457200" lvl="1" indent="0">
              <a:buNone/>
            </a:pPr>
            <a:r>
              <a:rPr lang="es-MX" dirty="0" smtClean="0">
                <a:latin typeface="Arial" pitchFamily="34" charset="0"/>
                <a:cs typeface="Arial" pitchFamily="34" charset="0"/>
              </a:rPr>
              <a:t>		Yanet Campos Hernández </a:t>
            </a:r>
          </a:p>
          <a:p>
            <a:pPr marL="457200" lvl="1" indent="0">
              <a:buNone/>
            </a:pPr>
            <a:r>
              <a:rPr lang="es-MX" dirty="0" smtClean="0">
                <a:latin typeface="Arial" pitchFamily="34" charset="0"/>
                <a:cs typeface="Arial" pitchFamily="34" charset="0"/>
              </a:rPr>
              <a:t>		Marlene </a:t>
            </a:r>
            <a:r>
              <a:rPr lang="es-MX" smtClean="0">
                <a:latin typeface="Arial" pitchFamily="34" charset="0"/>
                <a:cs typeface="Arial" pitchFamily="34" charset="0"/>
              </a:rPr>
              <a:t>Galindo Monroy </a:t>
            </a:r>
            <a:endParaRPr lang="es-MX" dirty="0" smtClean="0">
              <a:latin typeface="Arial" pitchFamily="34" charset="0"/>
              <a:cs typeface="Arial" pitchFamily="34" charset="0"/>
            </a:endParaRPr>
          </a:p>
          <a:p>
            <a:pPr marL="457200" lvl="1" indent="0">
              <a:buNone/>
            </a:pPr>
            <a:r>
              <a:rPr lang="es-MX" dirty="0" smtClean="0">
                <a:latin typeface="Arial" pitchFamily="34" charset="0"/>
                <a:cs typeface="Arial" pitchFamily="34" charset="0"/>
              </a:rPr>
              <a:t>		Aldo Carrasco Villegas</a:t>
            </a:r>
          </a:p>
          <a:p>
            <a:pPr marL="457200" lvl="1" indent="0">
              <a:buNone/>
            </a:pPr>
            <a:endParaRPr lang="es-MX" sz="2400" dirty="0">
              <a:latin typeface="Arial" pitchFamily="34" charset="0"/>
              <a:cs typeface="Arial" pitchFamily="34" charset="0"/>
            </a:endParaRPr>
          </a:p>
          <a:p>
            <a:pPr marL="457200" lvl="1" indent="0">
              <a:buNone/>
            </a:pPr>
            <a:r>
              <a:rPr lang="es-MX" sz="2400" dirty="0">
                <a:latin typeface="Arial" pitchFamily="34" charset="0"/>
                <a:cs typeface="Arial" pitchFamily="34" charset="0"/>
              </a:rPr>
              <a:t>	</a:t>
            </a:r>
            <a:r>
              <a:rPr lang="es-MX" sz="2400" dirty="0" smtClean="0">
                <a:latin typeface="Arial" pitchFamily="34" charset="0"/>
                <a:cs typeface="Arial" pitchFamily="34" charset="0"/>
              </a:rPr>
              <a:t>	</a:t>
            </a:r>
            <a:endParaRPr lang="es-MX" sz="2000" dirty="0" smtClean="0">
              <a:effectLst>
                <a:outerShdw blurRad="38100" dist="38100" dir="2700000" algn="tl">
                  <a:srgbClr val="000000">
                    <a:alpha val="43137"/>
                  </a:srgbClr>
                </a:outerShdw>
              </a:effectLst>
              <a:latin typeface="Arial" pitchFamily="34" charset="0"/>
              <a:cs typeface="Arial" pitchFamily="34" charset="0"/>
            </a:endParaRPr>
          </a:p>
          <a:p>
            <a:pPr lvl="1"/>
            <a:r>
              <a:rPr lang="es-MX" dirty="0" smtClean="0">
                <a:effectLst>
                  <a:outerShdw blurRad="38100" dist="38100" dir="2700000" algn="tl">
                    <a:srgbClr val="000000">
                      <a:alpha val="43137"/>
                    </a:srgbClr>
                  </a:outerShdw>
                </a:effectLst>
                <a:latin typeface="Arial" pitchFamily="34" charset="0"/>
                <a:cs typeface="Arial" pitchFamily="34" charset="0"/>
              </a:rPr>
              <a:t>Periodo: JULIO-DICIEMBRE 2017</a:t>
            </a:r>
            <a:endParaRPr lang="es-MX" dirty="0"/>
          </a:p>
        </p:txBody>
      </p:sp>
    </p:spTree>
    <p:extLst>
      <p:ext uri="{BB962C8B-B14F-4D97-AF65-F5344CB8AC3E}">
        <p14:creationId xmlns:p14="http://schemas.microsoft.com/office/powerpoint/2010/main" val="18845190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78291" y="1341438"/>
            <a:ext cx="9326827" cy="1143000"/>
          </a:xfrm>
        </p:spPr>
        <p:txBody>
          <a:bodyPr/>
          <a:lstStyle/>
          <a:p>
            <a:r>
              <a:rPr lang="es-MX" dirty="0" smtClean="0"/>
              <a:t>Objetivo</a:t>
            </a:r>
            <a:endParaRPr lang="es-MX" dirty="0"/>
          </a:p>
        </p:txBody>
      </p:sp>
      <p:sp>
        <p:nvSpPr>
          <p:cNvPr id="3" name="Marcador de contenido 2"/>
          <p:cNvSpPr>
            <a:spLocks noGrp="1"/>
          </p:cNvSpPr>
          <p:nvPr>
            <p:ph idx="1"/>
          </p:nvPr>
        </p:nvSpPr>
        <p:spPr>
          <a:xfrm>
            <a:off x="2178291" y="2841177"/>
            <a:ext cx="8500595" cy="1959423"/>
          </a:xfrm>
        </p:spPr>
        <p:txBody>
          <a:bodyPr/>
          <a:lstStyle/>
          <a:p>
            <a:pPr marL="0" indent="0" algn="just">
              <a:buNone/>
            </a:pPr>
            <a:r>
              <a:rPr lang="es-MX" dirty="0" smtClean="0"/>
              <a:t>Comprender el dinámico campo de la cadena administración de operaciones y su relación con la cadena de suministros y manufactura.</a:t>
            </a:r>
            <a:endParaRPr lang="es-MX" dirty="0"/>
          </a:p>
        </p:txBody>
      </p:sp>
    </p:spTree>
    <p:extLst>
      <p:ext uri="{BB962C8B-B14F-4D97-AF65-F5344CB8AC3E}">
        <p14:creationId xmlns:p14="http://schemas.microsoft.com/office/powerpoint/2010/main" val="1272267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870075" y="435429"/>
            <a:ext cx="7617770" cy="870857"/>
          </a:xfrm>
        </p:spPr>
        <p:txBody>
          <a:bodyPr>
            <a:normAutofit fontScale="90000"/>
          </a:bodyPr>
          <a:lstStyle/>
          <a:p>
            <a:r>
              <a:rPr lang="es-MX" dirty="0"/>
              <a:t/>
            </a:r>
            <a:br>
              <a:rPr lang="es-MX" dirty="0"/>
            </a:br>
            <a:r>
              <a:rPr lang="es-MX" dirty="0" smtClean="0"/>
              <a:t>RESUMEN </a:t>
            </a:r>
            <a:endParaRPr lang="es-MX" dirty="0"/>
          </a:p>
        </p:txBody>
      </p:sp>
      <p:sp>
        <p:nvSpPr>
          <p:cNvPr id="5" name="Rectangle 2"/>
          <p:cNvSpPr>
            <a:spLocks noGrp="1" noChangeArrowheads="1"/>
          </p:cNvSpPr>
          <p:nvPr>
            <p:ph idx="1"/>
          </p:nvPr>
        </p:nvSpPr>
        <p:spPr bwMode="auto">
          <a:xfrm>
            <a:off x="1885950" y="1840921"/>
            <a:ext cx="8812525"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MX" sz="2000" b="0" i="0" u="none" strike="noStrike" cap="none" normalizeH="0" baseline="0" dirty="0" smtClean="0">
                <a:ln>
                  <a:noFill/>
                </a:ln>
                <a:solidFill>
                  <a:srgbClr val="000000"/>
                </a:solidFill>
                <a:effectLst/>
                <a:cs typeface="Arial" panose="020B0604020202020204" pitchFamily="34" charset="0"/>
              </a:rPr>
              <a:t>Comprender el dinámico campo de la administración</a:t>
            </a:r>
            <a:r>
              <a:rPr kumimoji="0" lang="es-MX" sz="2000" b="0" i="0" u="none" strike="noStrike" cap="none" normalizeH="0" dirty="0" smtClean="0">
                <a:ln>
                  <a:noFill/>
                </a:ln>
                <a:solidFill>
                  <a:srgbClr val="000000"/>
                </a:solidFill>
                <a:effectLst/>
                <a:cs typeface="Arial" panose="020B0604020202020204" pitchFamily="34" charset="0"/>
              </a:rPr>
              <a:t> de operaciones y su relación con la cadena de suministro y manufactura. </a:t>
            </a:r>
            <a:r>
              <a:rPr kumimoji="0" lang="es-MX" sz="2000" b="0" i="0" u="none" strike="noStrike" cap="none" normalizeH="0" baseline="0" dirty="0" smtClean="0">
                <a:ln>
                  <a:noFill/>
                </a:ln>
                <a:solidFill>
                  <a:srgbClr val="000000"/>
                </a:solidFill>
                <a:effectLst/>
                <a:cs typeface="Arial" panose="020B0604020202020204" pitchFamily="34" charset="0"/>
              </a:rPr>
              <a:t>La administración de las  operaciones en la cadena de  suministros (AOS) es  considerado un elemento medular para la interacción y el incremento de la productividad en las empresa que actualmente generan operaciones comerciales en todo el mundo. </a:t>
            </a:r>
          </a:p>
          <a:p>
            <a:pPr marL="0" marR="0" lvl="0" indent="0" algn="just" defTabSz="914400" rtl="0" eaLnBrk="0" fontAlgn="base" latinLnBrk="0" hangingPunct="0">
              <a:lnSpc>
                <a:spcPct val="100000"/>
              </a:lnSpc>
              <a:spcBef>
                <a:spcPct val="0"/>
              </a:spcBef>
              <a:spcAft>
                <a:spcPct val="0"/>
              </a:spcAft>
              <a:buClrTx/>
              <a:buSzTx/>
              <a:buFontTx/>
              <a:buNone/>
              <a:tabLst/>
            </a:pPr>
            <a:r>
              <a:rPr lang="es-MX" sz="2000" dirty="0" smtClean="0">
                <a:solidFill>
                  <a:srgbClr val="000000"/>
                </a:solidFill>
                <a:cs typeface="Arial" panose="020B0604020202020204" pitchFamily="34" charset="0"/>
              </a:rPr>
              <a:t>Comprender el campo de la administración de operaciones y su relación con la cadena de suministro y manufactura. </a:t>
            </a:r>
          </a:p>
          <a:p>
            <a:pPr marL="0" marR="0" lvl="0" indent="0" algn="just" defTabSz="914400" rtl="0" eaLnBrk="0" fontAlgn="base" latinLnBrk="0" hangingPunct="0">
              <a:lnSpc>
                <a:spcPct val="100000"/>
              </a:lnSpc>
              <a:spcBef>
                <a:spcPct val="0"/>
              </a:spcBef>
              <a:spcAft>
                <a:spcPct val="0"/>
              </a:spcAft>
              <a:buClrTx/>
              <a:buSzTx/>
              <a:buFontTx/>
              <a:buNone/>
              <a:tabLst/>
            </a:pPr>
            <a:endParaRPr lang="es-MX" sz="2000" dirty="0">
              <a:solidFill>
                <a:srgbClr val="000000"/>
              </a:solidFill>
              <a:cs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MX" sz="2000" b="0" i="0" u="none" strike="noStrike" cap="none" normalizeH="0" baseline="0" dirty="0" smtClean="0">
                <a:ln>
                  <a:noFill/>
                </a:ln>
                <a:solidFill>
                  <a:srgbClr val="000000"/>
                </a:solidFill>
                <a:effectLst/>
                <a:cs typeface="Arial" panose="020B0604020202020204" pitchFamily="34" charset="0"/>
              </a:rPr>
              <a:t>Para crear una ventaja competitiva con las operaciones es preciso comprender cómo la función de operaciones y suministro para llevar una buena administración que  contribuya a incrementar la productividad en todos los elementos que intervienen en la cadena de suministros.</a:t>
            </a:r>
            <a:r>
              <a:rPr kumimoji="0" lang="es-MX" sz="2000" b="0" i="0" u="none" strike="noStrike" cap="none" normalizeH="0" baseline="0" dirty="0" smtClean="0">
                <a:ln>
                  <a:noFill/>
                </a:ln>
                <a:solidFill>
                  <a:schemeClr val="tx1"/>
                </a:solidFill>
                <a:effectLst/>
                <a:cs typeface="Arial" panose="020B0604020202020204" pitchFamily="34" charset="0"/>
              </a:rPr>
              <a:t> </a:t>
            </a:r>
          </a:p>
        </p:txBody>
      </p:sp>
      <p:sp>
        <p:nvSpPr>
          <p:cNvPr id="7" name="Rectangle 4"/>
          <p:cNvSpPr>
            <a:spLocks noChangeArrowheads="1"/>
          </p:cNvSpPr>
          <p:nvPr/>
        </p:nvSpPr>
        <p:spPr bwMode="auto">
          <a:xfrm>
            <a:off x="1885950" y="7620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MX" sz="1200" b="0" i="0" u="none" strike="noStrike" cap="none" normalizeH="0" baseline="0" dirty="0" smtClean="0">
                <a:ln>
                  <a:noFill/>
                </a:ln>
                <a:solidFill>
                  <a:srgbClr val="000000"/>
                </a:solidFill>
                <a:effectLst/>
                <a:latin typeface="Calibri" panose="020F0502020204030204" pitchFamily="34" charset="0"/>
              </a:rPr>
              <a:t> Comprender el dinámico campo de la administración de operaciones y su relación con la cadena de suministro y manufactura,</a:t>
            </a:r>
            <a:r>
              <a:rPr kumimoji="0" lang="es-MX" sz="900" b="0" i="0" u="none" strike="noStrike" cap="none" normalizeH="0" baseline="0" dirty="0" smtClean="0">
                <a:ln>
                  <a:noFill/>
                </a:ln>
                <a:solidFill>
                  <a:schemeClr val="tx1"/>
                </a:solidFill>
                <a:effectLst/>
              </a:rPr>
              <a:t> </a:t>
            </a:r>
            <a:endParaRPr kumimoji="0" lang="es-MX"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73355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870075" y="435429"/>
            <a:ext cx="7617770" cy="870857"/>
          </a:xfrm>
        </p:spPr>
        <p:txBody>
          <a:bodyPr>
            <a:normAutofit fontScale="90000"/>
          </a:bodyPr>
          <a:lstStyle/>
          <a:p>
            <a:r>
              <a:rPr lang="es-MX" dirty="0"/>
              <a:t/>
            </a:r>
            <a:br>
              <a:rPr lang="es-MX" dirty="0"/>
            </a:br>
            <a:r>
              <a:rPr lang="es-MX" dirty="0" smtClean="0"/>
              <a:t>ABSTRACT </a:t>
            </a:r>
            <a:endParaRPr lang="es-MX" dirty="0"/>
          </a:p>
        </p:txBody>
      </p:sp>
      <p:sp>
        <p:nvSpPr>
          <p:cNvPr id="5" name="Rectangle 2"/>
          <p:cNvSpPr>
            <a:spLocks noGrp="1" noChangeArrowheads="1"/>
          </p:cNvSpPr>
          <p:nvPr>
            <p:ph idx="1"/>
          </p:nvPr>
        </p:nvSpPr>
        <p:spPr bwMode="auto">
          <a:xfrm>
            <a:off x="2203818" y="2286512"/>
            <a:ext cx="8812525"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lvl="0" indent="0" algn="just">
              <a:buNone/>
            </a:pPr>
            <a:r>
              <a:rPr lang="en-US" sz="2000" dirty="0"/>
              <a:t>To understand the dynamic field of operations management and its relationship with the supply chain and manufacturing, operations management in the supply chain (OSA) is considered an element central to the interaction and the increase of the productivity in the company that currently generate business in all over the world. To create a competitive advantage with the operations it is necessary to understand how the role of operations and supply to take a good administration that will contribute to increased productivity in all the elements involved in the supply chain.</a:t>
            </a:r>
            <a:endParaRPr kumimoji="0" lang="es-MX" sz="2000" b="0" i="0" u="none" strike="noStrike" cap="none" normalizeH="0" baseline="0" dirty="0" smtClean="0">
              <a:ln>
                <a:noFill/>
              </a:ln>
              <a:solidFill>
                <a:schemeClr val="tx1"/>
              </a:solidFill>
              <a:effectLst/>
              <a:cs typeface="Arial" panose="020B0604020202020204" pitchFamily="34" charset="0"/>
            </a:endParaRPr>
          </a:p>
        </p:txBody>
      </p:sp>
    </p:spTree>
    <p:extLst>
      <p:ext uri="{BB962C8B-B14F-4D97-AF65-F5344CB8AC3E}">
        <p14:creationId xmlns:p14="http://schemas.microsoft.com/office/powerpoint/2010/main" val="3984560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870075" y="435429"/>
            <a:ext cx="7617770" cy="870857"/>
          </a:xfrm>
        </p:spPr>
        <p:txBody>
          <a:bodyPr>
            <a:normAutofit fontScale="90000"/>
          </a:bodyPr>
          <a:lstStyle/>
          <a:p>
            <a:r>
              <a:rPr lang="es-MX" dirty="0"/>
              <a:t/>
            </a:r>
            <a:br>
              <a:rPr lang="es-MX" dirty="0"/>
            </a:br>
            <a:r>
              <a:rPr lang="es-MX" dirty="0" smtClean="0"/>
              <a:t>INTRODUCCIÓN. </a:t>
            </a:r>
            <a:endParaRPr lang="es-MX" dirty="0"/>
          </a:p>
        </p:txBody>
      </p:sp>
      <p:sp>
        <p:nvSpPr>
          <p:cNvPr id="3" name="Marcador de contenido 2"/>
          <p:cNvSpPr>
            <a:spLocks noGrp="1"/>
          </p:cNvSpPr>
          <p:nvPr>
            <p:ph idx="1"/>
          </p:nvPr>
        </p:nvSpPr>
        <p:spPr/>
        <p:txBody>
          <a:bodyPr>
            <a:normAutofit fontScale="55000" lnSpcReduction="20000"/>
          </a:bodyPr>
          <a:lstStyle/>
          <a:p>
            <a:endParaRPr lang="es-MX" dirty="0"/>
          </a:p>
          <a:p>
            <a:r>
              <a:rPr lang="es-MX" sz="3600" dirty="0"/>
              <a:t>En los últimos años la administración de operaciones y de cadena de suministro han evolucionado a un ritmo </a:t>
            </a:r>
            <a:r>
              <a:rPr lang="es-MX" sz="3600" dirty="0" smtClean="0"/>
              <a:t>dinámico y  global. </a:t>
            </a:r>
            <a:endParaRPr lang="es-MX" sz="3600" dirty="0"/>
          </a:p>
          <a:p>
            <a:pPr marL="0" indent="0">
              <a:buNone/>
            </a:pPr>
            <a:r>
              <a:rPr lang="es-MX" sz="3600" dirty="0" smtClean="0"/>
              <a:t>	○ </a:t>
            </a:r>
            <a:r>
              <a:rPr lang="es-MX" sz="3600" dirty="0"/>
              <a:t>Economía global. </a:t>
            </a:r>
          </a:p>
          <a:p>
            <a:pPr marL="0" indent="0">
              <a:buNone/>
            </a:pPr>
            <a:r>
              <a:rPr lang="es-MX" sz="3600" dirty="0" smtClean="0"/>
              <a:t>	○ </a:t>
            </a:r>
            <a:r>
              <a:rPr lang="es-MX" sz="3600" dirty="0"/>
              <a:t>Innovación tecnológica. </a:t>
            </a:r>
          </a:p>
          <a:p>
            <a:pPr marL="0" indent="0">
              <a:buNone/>
            </a:pPr>
            <a:r>
              <a:rPr lang="es-MX" sz="3600" dirty="0" smtClean="0"/>
              <a:t>	○ </a:t>
            </a:r>
            <a:r>
              <a:rPr lang="es-MX" sz="3600" dirty="0"/>
              <a:t>Software potente. </a:t>
            </a:r>
          </a:p>
          <a:p>
            <a:pPr marL="0" indent="0">
              <a:buNone/>
            </a:pPr>
            <a:r>
              <a:rPr lang="es-MX" sz="3600" dirty="0" smtClean="0"/>
              <a:t>	○ </a:t>
            </a:r>
            <a:r>
              <a:rPr lang="es-MX" sz="3600" dirty="0"/>
              <a:t>Nuevas aplicaciones a antiguas ideas. </a:t>
            </a:r>
          </a:p>
          <a:p>
            <a:r>
              <a:rPr lang="es-MX" sz="3600" dirty="0" smtClean="0"/>
              <a:t>Se </a:t>
            </a:r>
            <a:r>
              <a:rPr lang="es-MX" sz="3600" dirty="0"/>
              <a:t>requieren obviamente expertos en: </a:t>
            </a:r>
          </a:p>
          <a:p>
            <a:pPr marL="0" indent="0">
              <a:buNone/>
            </a:pPr>
            <a:r>
              <a:rPr lang="es-MX" sz="3600" dirty="0" smtClean="0"/>
              <a:t>	○ </a:t>
            </a:r>
            <a:r>
              <a:rPr lang="es-MX" sz="3600" dirty="0"/>
              <a:t>Adquisiciones. </a:t>
            </a:r>
          </a:p>
          <a:p>
            <a:pPr marL="0" indent="0">
              <a:buNone/>
            </a:pPr>
            <a:r>
              <a:rPr lang="es-MX" sz="3600" dirty="0" smtClean="0"/>
              <a:t>	○ </a:t>
            </a:r>
            <a:r>
              <a:rPr lang="es-MX" sz="3600" dirty="0"/>
              <a:t>Manufactura. </a:t>
            </a:r>
          </a:p>
          <a:p>
            <a:pPr marL="0" indent="0">
              <a:buNone/>
            </a:pPr>
            <a:r>
              <a:rPr lang="es-MX" sz="3600" dirty="0" smtClean="0"/>
              <a:t>	○ </a:t>
            </a:r>
            <a:r>
              <a:rPr lang="es-MX" sz="3600" dirty="0"/>
              <a:t>Distribución. </a:t>
            </a:r>
          </a:p>
          <a:p>
            <a:r>
              <a:rPr lang="es-MX" sz="3600" dirty="0" smtClean="0"/>
              <a:t> </a:t>
            </a:r>
            <a:r>
              <a:rPr lang="es-MX" sz="3600" dirty="0"/>
              <a:t>Pero ahora también en: </a:t>
            </a:r>
          </a:p>
          <a:p>
            <a:pPr marL="0" indent="0">
              <a:buNone/>
            </a:pPr>
            <a:r>
              <a:rPr lang="es-MX" sz="3600" dirty="0" smtClean="0"/>
              <a:t>	○ </a:t>
            </a:r>
            <a:r>
              <a:rPr lang="es-MX" sz="3600" dirty="0"/>
              <a:t>Finanzas. </a:t>
            </a:r>
          </a:p>
          <a:p>
            <a:pPr marL="0" indent="0">
              <a:buNone/>
            </a:pPr>
            <a:r>
              <a:rPr lang="es-MX" sz="3600" dirty="0" smtClean="0"/>
              <a:t>	○ </a:t>
            </a:r>
            <a:r>
              <a:rPr lang="es-MX" sz="3600" dirty="0"/>
              <a:t>Tecnologías de la información. </a:t>
            </a:r>
          </a:p>
          <a:p>
            <a:pPr marL="0" indent="0">
              <a:buNone/>
            </a:pPr>
            <a:r>
              <a:rPr lang="es-MX" sz="3600" dirty="0" smtClean="0"/>
              <a:t>	○ </a:t>
            </a:r>
            <a:r>
              <a:rPr lang="es-MX" sz="3600" dirty="0"/>
              <a:t>Servicio al cliente. </a:t>
            </a:r>
          </a:p>
          <a:p>
            <a:endParaRPr lang="es-MX" dirty="0"/>
          </a:p>
        </p:txBody>
      </p:sp>
    </p:spTree>
    <p:extLst>
      <p:ext uri="{BB962C8B-B14F-4D97-AF65-F5344CB8AC3E}">
        <p14:creationId xmlns:p14="http://schemas.microsoft.com/office/powerpoint/2010/main" val="217851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255573" y="274638"/>
            <a:ext cx="9326827" cy="933676"/>
          </a:xfrm>
        </p:spPr>
        <p:txBody>
          <a:bodyPr>
            <a:normAutofit/>
          </a:bodyPr>
          <a:lstStyle/>
          <a:p>
            <a:r>
              <a:rPr lang="es-MX" sz="3200" dirty="0" smtClean="0"/>
              <a:t>ADMINISTRACIÓN DE OPERACIONES. </a:t>
            </a:r>
            <a:endParaRPr lang="es-MX" sz="3200" dirty="0"/>
          </a:p>
        </p:txBody>
      </p:sp>
      <p:sp>
        <p:nvSpPr>
          <p:cNvPr id="3" name="Marcador de contenido 2"/>
          <p:cNvSpPr>
            <a:spLocks noGrp="1"/>
          </p:cNvSpPr>
          <p:nvPr>
            <p:ph idx="1"/>
          </p:nvPr>
        </p:nvSpPr>
        <p:spPr>
          <a:xfrm>
            <a:off x="2166257" y="1375951"/>
            <a:ext cx="9133114" cy="5155478"/>
          </a:xfrm>
        </p:spPr>
        <p:txBody>
          <a:bodyPr>
            <a:normAutofit/>
          </a:bodyPr>
          <a:lstStyle/>
          <a:p>
            <a:pPr marL="0" indent="0" algn="just">
              <a:buNone/>
            </a:pPr>
            <a:r>
              <a:rPr lang="es-MX" sz="2000" dirty="0" smtClean="0">
                <a:effectLst>
                  <a:outerShdw blurRad="38100" dist="38100" dir="2700000" algn="tl">
                    <a:srgbClr val="000000">
                      <a:alpha val="43137"/>
                    </a:srgbClr>
                  </a:outerShdw>
                </a:effectLst>
              </a:rPr>
              <a:t>DEFINICIÓN. </a:t>
            </a:r>
            <a:r>
              <a:rPr lang="es-MX" sz="2000" dirty="0" smtClean="0"/>
              <a:t>Es </a:t>
            </a:r>
            <a:r>
              <a:rPr lang="es-MX" sz="2000" dirty="0"/>
              <a:t>el diseño, la operación y el mejoramiento de sistemas que crean y proporcionan los productos y servicios principales de una empresa. </a:t>
            </a:r>
            <a:endParaRPr lang="es-MX" sz="2000" dirty="0" smtClean="0"/>
          </a:p>
          <a:p>
            <a:pPr marL="0" indent="0" algn="just">
              <a:buNone/>
            </a:pPr>
            <a:endParaRPr lang="es-MX" sz="2000" dirty="0"/>
          </a:p>
          <a:p>
            <a:pPr algn="just"/>
            <a:r>
              <a:rPr lang="es-MX" sz="2000" dirty="0" smtClean="0"/>
              <a:t> </a:t>
            </a:r>
            <a:r>
              <a:rPr lang="es-MX" sz="2000" u="sng" dirty="0"/>
              <a:t>Operaciones: </a:t>
            </a:r>
          </a:p>
          <a:p>
            <a:pPr marL="0" indent="0" algn="just">
              <a:buNone/>
            </a:pPr>
            <a:r>
              <a:rPr lang="es-MX" sz="2000" dirty="0" smtClean="0"/>
              <a:t>	○ </a:t>
            </a:r>
            <a:r>
              <a:rPr lang="es-MX" sz="2000" dirty="0"/>
              <a:t>Planeación: </a:t>
            </a:r>
          </a:p>
          <a:p>
            <a:pPr lvl="3" algn="just"/>
            <a:r>
              <a:rPr lang="es-MX" dirty="0" smtClean="0"/>
              <a:t>Determinar </a:t>
            </a:r>
            <a:r>
              <a:rPr lang="es-MX" dirty="0"/>
              <a:t>en que forma satisfacer la demanda con los recursos disponibles. Incluye la vigilancia de las actividades. </a:t>
            </a:r>
            <a:endParaRPr lang="es-MX" dirty="0" smtClean="0"/>
          </a:p>
          <a:p>
            <a:pPr marL="0" indent="0" algn="just">
              <a:buNone/>
            </a:pPr>
            <a:r>
              <a:rPr lang="es-MX" sz="2000" dirty="0" smtClean="0"/>
              <a:t>	○ </a:t>
            </a:r>
            <a:r>
              <a:rPr lang="es-MX" sz="2000" dirty="0"/>
              <a:t>Abastecimiento: </a:t>
            </a:r>
          </a:p>
          <a:p>
            <a:pPr lvl="3" algn="just"/>
            <a:r>
              <a:rPr lang="es-MX" dirty="0" smtClean="0"/>
              <a:t>Selección </a:t>
            </a:r>
            <a:r>
              <a:rPr lang="es-MX" dirty="0"/>
              <a:t>de proveedores, proceso de recepción de insumos y pagos. </a:t>
            </a:r>
          </a:p>
          <a:p>
            <a:pPr marL="0" indent="0" algn="just">
              <a:buNone/>
            </a:pPr>
            <a:r>
              <a:rPr lang="es-MX" sz="2000" dirty="0" smtClean="0"/>
              <a:t>	○ </a:t>
            </a:r>
            <a:r>
              <a:rPr lang="es-MX" sz="2000" dirty="0"/>
              <a:t>Manufactura: </a:t>
            </a:r>
          </a:p>
          <a:p>
            <a:pPr lvl="3" algn="just"/>
            <a:r>
              <a:rPr lang="es-MX" dirty="0" smtClean="0"/>
              <a:t>Fabricar </a:t>
            </a:r>
            <a:r>
              <a:rPr lang="es-MX" dirty="0"/>
              <a:t>productos o proporcionar servicios. Coordinar trabajadores, materiales y otros recursos importantes. </a:t>
            </a:r>
          </a:p>
          <a:p>
            <a:pPr marL="0" indent="0" algn="just">
              <a:buNone/>
            </a:pPr>
            <a:r>
              <a:rPr lang="es-MX" sz="2000" dirty="0" smtClean="0"/>
              <a:t>	○ </a:t>
            </a:r>
            <a:r>
              <a:rPr lang="es-MX" sz="2000" dirty="0"/>
              <a:t>Logística o Distribución: </a:t>
            </a:r>
          </a:p>
          <a:p>
            <a:pPr lvl="3" algn="just"/>
            <a:r>
              <a:rPr lang="es-MX" dirty="0" smtClean="0"/>
              <a:t>Mover </a:t>
            </a:r>
            <a:r>
              <a:rPr lang="es-MX" dirty="0"/>
              <a:t>productos a almacenes y/o clientes (incluye devoluciones). </a:t>
            </a:r>
          </a:p>
          <a:p>
            <a:pPr algn="just"/>
            <a:endParaRPr lang="es-MX" sz="2000" dirty="0"/>
          </a:p>
        </p:txBody>
      </p:sp>
    </p:spTree>
    <p:extLst>
      <p:ext uri="{BB962C8B-B14F-4D97-AF65-F5344CB8AC3E}">
        <p14:creationId xmlns:p14="http://schemas.microsoft.com/office/powerpoint/2010/main" val="4035496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69849" y="245327"/>
            <a:ext cx="10515600" cy="486356"/>
          </a:xfrm>
        </p:spPr>
        <p:txBody>
          <a:bodyPr>
            <a:normAutofit fontScale="90000"/>
          </a:bodyPr>
          <a:lstStyle/>
          <a:p>
            <a:r>
              <a:rPr lang="es-MX" dirty="0" smtClean="0"/>
              <a:t>MANUFACTURA.</a:t>
            </a:r>
            <a:endParaRPr lang="es-MX" dirty="0"/>
          </a:p>
        </p:txBody>
      </p:sp>
      <p:sp>
        <p:nvSpPr>
          <p:cNvPr id="3" name="Marcador de contenido 2"/>
          <p:cNvSpPr>
            <a:spLocks noGrp="1"/>
          </p:cNvSpPr>
          <p:nvPr>
            <p:ph idx="1"/>
          </p:nvPr>
        </p:nvSpPr>
        <p:spPr>
          <a:xfrm>
            <a:off x="1685050" y="1738009"/>
            <a:ext cx="10027979" cy="4351338"/>
          </a:xfrm>
        </p:spPr>
        <p:txBody>
          <a:bodyPr>
            <a:normAutofit/>
          </a:bodyPr>
          <a:lstStyle/>
          <a:p>
            <a:pPr algn="just"/>
            <a:r>
              <a:rPr lang="es-MX" sz="2200" dirty="0" smtClean="0"/>
              <a:t>Generación </a:t>
            </a:r>
            <a:r>
              <a:rPr lang="es-MX" sz="2200" dirty="0"/>
              <a:t>de un producto físico o un servicio intangible (Proceso de transformación). </a:t>
            </a:r>
          </a:p>
          <a:p>
            <a:pPr lvl="1" algn="just"/>
            <a:r>
              <a:rPr lang="es-MX" sz="2200" dirty="0" smtClean="0"/>
              <a:t> </a:t>
            </a:r>
            <a:r>
              <a:rPr lang="es-MX" sz="2200" dirty="0"/>
              <a:t>Se requiere la planeación de la oferta y la demanda para poder manejar y coordinar los procesos de manufactura. </a:t>
            </a:r>
          </a:p>
          <a:p>
            <a:pPr lvl="1" algn="just"/>
            <a:r>
              <a:rPr lang="es-MX" sz="2200" dirty="0" smtClean="0"/>
              <a:t>Igualmente </a:t>
            </a:r>
            <a:r>
              <a:rPr lang="es-MX" sz="2200" dirty="0"/>
              <a:t>entender los principios básicos del diseño de procesos de transformación. </a:t>
            </a:r>
          </a:p>
          <a:p>
            <a:pPr marL="719138" indent="0" algn="just">
              <a:buFont typeface="+mj-lt"/>
              <a:buAutoNum type="arabicPeriod"/>
            </a:pPr>
            <a:r>
              <a:rPr lang="es-MX" sz="2200" dirty="0" smtClean="0"/>
              <a:t>	 Organizar </a:t>
            </a:r>
            <a:r>
              <a:rPr lang="es-MX" sz="2200" dirty="0"/>
              <a:t>diferentes tipos de procesos. </a:t>
            </a:r>
          </a:p>
          <a:p>
            <a:pPr marL="719138" indent="0" algn="just">
              <a:buFont typeface="+mj-lt"/>
              <a:buAutoNum type="arabicPeriod"/>
            </a:pPr>
            <a:r>
              <a:rPr lang="es-MX" sz="2200" dirty="0"/>
              <a:t> </a:t>
            </a:r>
            <a:r>
              <a:rPr lang="es-MX" sz="2200" dirty="0" smtClean="0"/>
              <a:t>Determinar </a:t>
            </a:r>
            <a:r>
              <a:rPr lang="es-MX" sz="2200" dirty="0"/>
              <a:t>la capacidad de un proceso. </a:t>
            </a:r>
          </a:p>
          <a:p>
            <a:pPr marL="719138" indent="0" algn="just">
              <a:buFont typeface="+mj-lt"/>
              <a:buAutoNum type="arabicPeriod"/>
            </a:pPr>
            <a:r>
              <a:rPr lang="es-MX" sz="2200" dirty="0" smtClean="0"/>
              <a:t>	</a:t>
            </a:r>
            <a:r>
              <a:rPr lang="es-MX" sz="2200" dirty="0"/>
              <a:t> </a:t>
            </a:r>
            <a:r>
              <a:rPr lang="es-MX" sz="2200" dirty="0" smtClean="0"/>
              <a:t>Determinar </a:t>
            </a:r>
            <a:r>
              <a:rPr lang="es-MX" sz="2200" dirty="0"/>
              <a:t>el tiempo de proceso. </a:t>
            </a:r>
            <a:endParaRPr lang="es-MX" sz="2200" dirty="0" smtClean="0"/>
          </a:p>
          <a:p>
            <a:pPr marL="719138" indent="0" algn="just">
              <a:buFont typeface="+mj-lt"/>
              <a:buAutoNum type="arabicPeriod"/>
            </a:pPr>
            <a:r>
              <a:rPr lang="es-MX" sz="2200" dirty="0"/>
              <a:t> </a:t>
            </a:r>
            <a:r>
              <a:rPr lang="es-MX" sz="2200" dirty="0" smtClean="0"/>
              <a:t>Vigilar </a:t>
            </a:r>
            <a:r>
              <a:rPr lang="es-MX" sz="2200" dirty="0"/>
              <a:t>la calidad de un proceso. </a:t>
            </a:r>
          </a:p>
          <a:p>
            <a:pPr marL="719138" indent="0" algn="just">
              <a:buFont typeface="+mj-lt"/>
              <a:buAutoNum type="arabicPeriod"/>
            </a:pPr>
            <a:r>
              <a:rPr lang="es-MX" sz="2200" dirty="0" smtClean="0"/>
              <a:t>	 </a:t>
            </a:r>
            <a:r>
              <a:rPr lang="es-MX" sz="2200" dirty="0"/>
              <a:t>Usar sistemas de información para coordinar los procesos. </a:t>
            </a:r>
          </a:p>
          <a:p>
            <a:pPr algn="just"/>
            <a:endParaRPr lang="es-MX" sz="2200" dirty="0"/>
          </a:p>
        </p:txBody>
      </p:sp>
    </p:spTree>
    <p:extLst>
      <p:ext uri="{BB962C8B-B14F-4D97-AF65-F5344CB8AC3E}">
        <p14:creationId xmlns:p14="http://schemas.microsoft.com/office/powerpoint/2010/main" val="3489192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820145" y="383495"/>
            <a:ext cx="9326827" cy="1143000"/>
          </a:xfrm>
        </p:spPr>
        <p:txBody>
          <a:bodyPr/>
          <a:lstStyle/>
          <a:p>
            <a:r>
              <a:rPr lang="es-MX" sz="3200" dirty="0" smtClean="0"/>
              <a:t>DIFERENCIAS ENTRE BIENES Y SERVICIOS.</a:t>
            </a:r>
            <a:endParaRPr lang="es-MX" sz="3200" dirty="0"/>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1386086013"/>
              </p:ext>
            </p:extLst>
          </p:nvPr>
        </p:nvGraphicFramePr>
        <p:xfrm>
          <a:off x="2579914" y="1629169"/>
          <a:ext cx="8294915" cy="4693920"/>
        </p:xfrm>
        <a:graphic>
          <a:graphicData uri="http://schemas.openxmlformats.org/drawingml/2006/table">
            <a:tbl>
              <a:tblPr firstRow="1" bandRow="1">
                <a:tableStyleId>{775DCB02-9BB8-47FD-8907-85C794F793BA}</a:tableStyleId>
              </a:tblPr>
              <a:tblGrid>
                <a:gridCol w="3984173">
                  <a:extLst>
                    <a:ext uri="{9D8B030D-6E8A-4147-A177-3AD203B41FA5}">
                      <a16:colId xmlns:a16="http://schemas.microsoft.com/office/drawing/2014/main" xmlns="" val="1155197624"/>
                    </a:ext>
                  </a:extLst>
                </a:gridCol>
                <a:gridCol w="4310742">
                  <a:extLst>
                    <a:ext uri="{9D8B030D-6E8A-4147-A177-3AD203B41FA5}">
                      <a16:colId xmlns:a16="http://schemas.microsoft.com/office/drawing/2014/main" xmlns="" val="1484772223"/>
                    </a:ext>
                  </a:extLst>
                </a:gridCol>
              </a:tblGrid>
              <a:tr h="317572">
                <a:tc>
                  <a:txBody>
                    <a:bodyPr/>
                    <a:lstStyle/>
                    <a:p>
                      <a:pPr algn="ctr"/>
                      <a:r>
                        <a:rPr lang="es-MX" sz="2000" dirty="0" smtClean="0"/>
                        <a:t>BIENES</a:t>
                      </a:r>
                      <a:endParaRPr lang="es-MX" sz="2000" dirty="0"/>
                    </a:p>
                  </a:txBody>
                  <a:tcPr/>
                </a:tc>
                <a:tc>
                  <a:txBody>
                    <a:bodyPr/>
                    <a:lstStyle/>
                    <a:p>
                      <a:pPr algn="ctr"/>
                      <a:r>
                        <a:rPr lang="es-MX" sz="2000" dirty="0" smtClean="0"/>
                        <a:t>SERVICIOS</a:t>
                      </a:r>
                      <a:endParaRPr lang="es-MX" sz="2000" dirty="0"/>
                    </a:p>
                  </a:txBody>
                  <a:tcPr/>
                </a:tc>
                <a:extLst>
                  <a:ext uri="{0D108BD9-81ED-4DB2-BD59-A6C34878D82A}">
                    <a16:rowId xmlns:a16="http://schemas.microsoft.com/office/drawing/2014/main" xmlns="" val="4104936909"/>
                  </a:ext>
                </a:extLst>
              </a:tr>
              <a:tr h="317572">
                <a:tc>
                  <a:txBody>
                    <a:bodyPr/>
                    <a:lstStyle/>
                    <a:p>
                      <a:r>
                        <a:rPr lang="es-MX" dirty="0" smtClean="0"/>
                        <a:t>Es</a:t>
                      </a:r>
                      <a:r>
                        <a:rPr lang="es-MX" baseline="0" dirty="0" smtClean="0"/>
                        <a:t> t</a:t>
                      </a:r>
                      <a:r>
                        <a:rPr lang="es-MX" dirty="0" smtClean="0"/>
                        <a:t>angible.</a:t>
                      </a:r>
                      <a:endParaRPr lang="es-MX" dirty="0"/>
                    </a:p>
                  </a:txBody>
                  <a:tcPr/>
                </a:tc>
                <a:tc>
                  <a:txBody>
                    <a:bodyPr/>
                    <a:lstStyle/>
                    <a:p>
                      <a:r>
                        <a:rPr lang="es-MX" dirty="0" smtClean="0"/>
                        <a:t>Es</a:t>
                      </a:r>
                      <a:r>
                        <a:rPr lang="es-MX" baseline="0" dirty="0" smtClean="0"/>
                        <a:t> i</a:t>
                      </a:r>
                      <a:r>
                        <a:rPr lang="es-MX" dirty="0" smtClean="0"/>
                        <a:t>ntangible.</a:t>
                      </a:r>
                      <a:endParaRPr lang="es-MX" dirty="0"/>
                    </a:p>
                  </a:txBody>
                  <a:tcPr/>
                </a:tc>
                <a:extLst>
                  <a:ext uri="{0D108BD9-81ED-4DB2-BD59-A6C34878D82A}">
                    <a16:rowId xmlns:a16="http://schemas.microsoft.com/office/drawing/2014/main" xmlns="" val="3006922389"/>
                  </a:ext>
                </a:extLst>
              </a:tr>
              <a:tr h="317572">
                <a:tc>
                  <a:txBody>
                    <a:bodyPr/>
                    <a:lstStyle/>
                    <a:p>
                      <a:r>
                        <a:rPr lang="es-MX" dirty="0" smtClean="0"/>
                        <a:t>Se puede patentar.</a:t>
                      </a:r>
                      <a:endParaRPr lang="es-MX" dirty="0"/>
                    </a:p>
                  </a:txBody>
                  <a:tcPr/>
                </a:tc>
                <a:tc>
                  <a:txBody>
                    <a:bodyPr/>
                    <a:lstStyle/>
                    <a:p>
                      <a:r>
                        <a:rPr lang="es-MX" dirty="0" smtClean="0"/>
                        <a:t>No se puede patentar, fácil de copiar.</a:t>
                      </a:r>
                      <a:endParaRPr lang="es-MX" dirty="0"/>
                    </a:p>
                  </a:txBody>
                  <a:tcPr/>
                </a:tc>
                <a:extLst>
                  <a:ext uri="{0D108BD9-81ED-4DB2-BD59-A6C34878D82A}">
                    <a16:rowId xmlns:a16="http://schemas.microsoft.com/office/drawing/2014/main" xmlns="" val="3521201210"/>
                  </a:ext>
                </a:extLst>
              </a:tr>
              <a:tr h="317572">
                <a:tc>
                  <a:txBody>
                    <a:bodyPr/>
                    <a:lstStyle/>
                    <a:p>
                      <a:r>
                        <a:rPr lang="es-MX" dirty="0" smtClean="0"/>
                        <a:t>Se puede probar antes de comprar.</a:t>
                      </a:r>
                      <a:endParaRPr lang="es-MX" dirty="0"/>
                    </a:p>
                  </a:txBody>
                  <a:tcPr/>
                </a:tc>
                <a:tc>
                  <a:txBody>
                    <a:bodyPr/>
                    <a:lstStyle/>
                    <a:p>
                      <a:r>
                        <a:rPr lang="es-MX" dirty="0" smtClean="0"/>
                        <a:t>No es posible probarlo antes.</a:t>
                      </a:r>
                      <a:endParaRPr lang="es-MX" dirty="0"/>
                    </a:p>
                  </a:txBody>
                  <a:tcPr/>
                </a:tc>
                <a:extLst>
                  <a:ext uri="{0D108BD9-81ED-4DB2-BD59-A6C34878D82A}">
                    <a16:rowId xmlns:a16="http://schemas.microsoft.com/office/drawing/2014/main" xmlns="" val="3656287760"/>
                  </a:ext>
                </a:extLst>
              </a:tr>
              <a:tr h="317572">
                <a:tc>
                  <a:txBody>
                    <a:bodyPr/>
                    <a:lstStyle/>
                    <a:p>
                      <a:r>
                        <a:rPr lang="es-MX" dirty="0" smtClean="0"/>
                        <a:t>No hay contacto directo con el cliente</a:t>
                      </a:r>
                      <a:endParaRPr lang="es-MX" dirty="0"/>
                    </a:p>
                  </a:txBody>
                  <a:tcPr/>
                </a:tc>
                <a:tc>
                  <a:txBody>
                    <a:bodyPr/>
                    <a:lstStyle/>
                    <a:p>
                      <a:r>
                        <a:rPr lang="es-MX" dirty="0" smtClean="0"/>
                        <a:t>Interacción con el cliente.</a:t>
                      </a:r>
                      <a:endParaRPr lang="es-MX" dirty="0"/>
                    </a:p>
                  </a:txBody>
                  <a:tcPr/>
                </a:tc>
                <a:extLst>
                  <a:ext uri="{0D108BD9-81ED-4DB2-BD59-A6C34878D82A}">
                    <a16:rowId xmlns:a16="http://schemas.microsoft.com/office/drawing/2014/main" xmlns="" val="2631274620"/>
                  </a:ext>
                </a:extLst>
              </a:tr>
              <a:tr h="317572">
                <a:tc>
                  <a:txBody>
                    <a:bodyPr/>
                    <a:lstStyle/>
                    <a:p>
                      <a:r>
                        <a:rPr lang="es-MX" dirty="0" smtClean="0"/>
                        <a:t>Homogéneos.</a:t>
                      </a:r>
                      <a:endParaRPr lang="es-MX" dirty="0"/>
                    </a:p>
                  </a:txBody>
                  <a:tcPr/>
                </a:tc>
                <a:tc>
                  <a:txBody>
                    <a:bodyPr/>
                    <a:lstStyle/>
                    <a:p>
                      <a:r>
                        <a:rPr lang="es-MX" dirty="0" smtClean="0"/>
                        <a:t>Heterogéneos.</a:t>
                      </a:r>
                      <a:endParaRPr lang="es-MX" dirty="0"/>
                    </a:p>
                  </a:txBody>
                  <a:tcPr/>
                </a:tc>
                <a:extLst>
                  <a:ext uri="{0D108BD9-81ED-4DB2-BD59-A6C34878D82A}">
                    <a16:rowId xmlns:a16="http://schemas.microsoft.com/office/drawing/2014/main" xmlns="" val="922945723"/>
                  </a:ext>
                </a:extLst>
              </a:tr>
              <a:tr h="317572">
                <a:tc>
                  <a:txBody>
                    <a:bodyPr/>
                    <a:lstStyle/>
                    <a:p>
                      <a:r>
                        <a:rPr lang="es-MX" dirty="0" smtClean="0"/>
                        <a:t>Se pueden almacenar.</a:t>
                      </a:r>
                      <a:endParaRPr lang="es-MX" dirty="0"/>
                    </a:p>
                  </a:txBody>
                  <a:tcPr/>
                </a:tc>
                <a:tc>
                  <a:txBody>
                    <a:bodyPr/>
                    <a:lstStyle/>
                    <a:p>
                      <a:r>
                        <a:rPr lang="es-MX" dirty="0" smtClean="0"/>
                        <a:t>Perecederos y dependen del tiempo.</a:t>
                      </a:r>
                      <a:endParaRPr lang="es-MX" dirty="0"/>
                    </a:p>
                  </a:txBody>
                  <a:tcPr/>
                </a:tc>
                <a:extLst>
                  <a:ext uri="{0D108BD9-81ED-4DB2-BD59-A6C34878D82A}">
                    <a16:rowId xmlns:a16="http://schemas.microsoft.com/office/drawing/2014/main" xmlns="" val="2018026440"/>
                  </a:ext>
                </a:extLst>
              </a:tr>
              <a:tr h="317572">
                <a:tc>
                  <a:txBody>
                    <a:bodyPr/>
                    <a:lstStyle/>
                    <a:p>
                      <a:r>
                        <a:rPr lang="es-MX" dirty="0" smtClean="0"/>
                        <a:t>Es posible hacer devoluciones.</a:t>
                      </a:r>
                      <a:endParaRPr lang="es-MX" dirty="0"/>
                    </a:p>
                  </a:txBody>
                  <a:tcPr/>
                </a:tc>
                <a:tc>
                  <a:txBody>
                    <a:bodyPr/>
                    <a:lstStyle/>
                    <a:p>
                      <a:r>
                        <a:rPr lang="es-MX" dirty="0" smtClean="0"/>
                        <a:t>No es posible hacer devoluciones.</a:t>
                      </a:r>
                      <a:endParaRPr lang="es-MX" dirty="0"/>
                    </a:p>
                  </a:txBody>
                  <a:tcPr/>
                </a:tc>
                <a:extLst>
                  <a:ext uri="{0D108BD9-81ED-4DB2-BD59-A6C34878D82A}">
                    <a16:rowId xmlns:a16="http://schemas.microsoft.com/office/drawing/2014/main" xmlns="" val="1360271015"/>
                  </a:ext>
                </a:extLst>
              </a:tr>
              <a:tr h="1487803">
                <a:tc>
                  <a:txBody>
                    <a:bodyPr/>
                    <a:lstStyle/>
                    <a:p>
                      <a:r>
                        <a:rPr lang="es-MX" dirty="0" smtClean="0"/>
                        <a:t>Se entregan en una pieza.</a:t>
                      </a:r>
                      <a:endParaRPr lang="es-MX" dirty="0"/>
                    </a:p>
                  </a:txBody>
                  <a:tcPr/>
                </a:tc>
                <a:tc>
                  <a:txBody>
                    <a:bodyPr/>
                    <a:lstStyle/>
                    <a:p>
                      <a:r>
                        <a:rPr lang="es-MX" dirty="0" smtClean="0"/>
                        <a:t>Requieren de un paquete de</a:t>
                      </a:r>
                    </a:p>
                    <a:p>
                      <a:r>
                        <a:rPr lang="es-MX" dirty="0" smtClean="0"/>
                        <a:t>características:</a:t>
                      </a:r>
                    </a:p>
                    <a:p>
                      <a:pPr marL="285750" indent="-285750">
                        <a:buFont typeface="Arial" panose="020B0604020202020204" pitchFamily="34" charset="0"/>
                        <a:buChar char="•"/>
                      </a:pPr>
                      <a:r>
                        <a:rPr lang="es-MX" dirty="0" smtClean="0"/>
                        <a:t>Instalaciones de apoyo.</a:t>
                      </a:r>
                    </a:p>
                    <a:p>
                      <a:pPr marL="285750" indent="-285750">
                        <a:buFont typeface="Arial" panose="020B0604020202020204" pitchFamily="34" charset="0"/>
                        <a:buChar char="•"/>
                      </a:pPr>
                      <a:r>
                        <a:rPr lang="es-MX" dirty="0" smtClean="0"/>
                        <a:t>Bienes que faciliten los procesos.</a:t>
                      </a:r>
                    </a:p>
                    <a:p>
                      <a:pPr marL="285750" indent="-285750">
                        <a:buFont typeface="Arial" panose="020B0604020202020204" pitchFamily="34" charset="0"/>
                        <a:buChar char="•"/>
                      </a:pPr>
                      <a:r>
                        <a:rPr lang="es-MX" dirty="0" smtClean="0"/>
                        <a:t>Servicios explícitos.</a:t>
                      </a:r>
                    </a:p>
                    <a:p>
                      <a:pPr marL="285750" indent="-285750">
                        <a:buFont typeface="Arial" panose="020B0604020202020204" pitchFamily="34" charset="0"/>
                        <a:buChar char="•"/>
                      </a:pPr>
                      <a:r>
                        <a:rPr lang="es-MX" dirty="0" smtClean="0"/>
                        <a:t>Servicios implícitos.</a:t>
                      </a:r>
                      <a:endParaRPr lang="es-MX" dirty="0"/>
                    </a:p>
                  </a:txBody>
                  <a:tcPr/>
                </a:tc>
                <a:extLst>
                  <a:ext uri="{0D108BD9-81ED-4DB2-BD59-A6C34878D82A}">
                    <a16:rowId xmlns:a16="http://schemas.microsoft.com/office/drawing/2014/main" xmlns="" val="2172846600"/>
                  </a:ext>
                </a:extLst>
              </a:tr>
            </a:tbl>
          </a:graphicData>
        </a:graphic>
      </p:graphicFrame>
    </p:spTree>
    <p:extLst>
      <p:ext uri="{BB962C8B-B14F-4D97-AF65-F5344CB8AC3E}">
        <p14:creationId xmlns:p14="http://schemas.microsoft.com/office/powerpoint/2010/main" val="1816020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255573" y="274638"/>
            <a:ext cx="9326827" cy="1075055"/>
          </a:xfrm>
        </p:spPr>
        <p:txBody>
          <a:bodyPr/>
          <a:lstStyle/>
          <a:p>
            <a:r>
              <a:rPr lang="es-MX" sz="3200" dirty="0" smtClean="0"/>
              <a:t>EFICIENCIA, EFICACIA Y VALOR.</a:t>
            </a:r>
            <a:endParaRPr lang="es-MX" sz="3200" dirty="0"/>
          </a:p>
        </p:txBody>
      </p:sp>
      <p:sp>
        <p:nvSpPr>
          <p:cNvPr id="3" name="Marcador de contenido 2"/>
          <p:cNvSpPr>
            <a:spLocks noGrp="1"/>
          </p:cNvSpPr>
          <p:nvPr>
            <p:ph idx="1"/>
          </p:nvPr>
        </p:nvSpPr>
        <p:spPr>
          <a:xfrm>
            <a:off x="2166257" y="1095378"/>
            <a:ext cx="9089571" cy="1691366"/>
          </a:xfrm>
        </p:spPr>
        <p:txBody>
          <a:bodyPr>
            <a:normAutofit fontScale="92500" lnSpcReduction="10000"/>
          </a:bodyPr>
          <a:lstStyle/>
          <a:p>
            <a:pPr algn="just"/>
            <a:endParaRPr lang="es-MX" sz="2200" dirty="0"/>
          </a:p>
          <a:p>
            <a:pPr marL="0" indent="0" algn="just">
              <a:buNone/>
            </a:pPr>
            <a:r>
              <a:rPr lang="es-MX" sz="2200" dirty="0"/>
              <a:t>En Manufactura se busca producir con eficiencia, eficacia y valor. </a:t>
            </a:r>
          </a:p>
          <a:p>
            <a:pPr marL="0" indent="0" algn="just">
              <a:buNone/>
            </a:pPr>
            <a:r>
              <a:rPr lang="es-MX" sz="2200" dirty="0" smtClean="0"/>
              <a:t>Desgraciadamente</a:t>
            </a:r>
            <a:r>
              <a:rPr lang="es-MX" sz="2200" dirty="0"/>
              <a:t>, con frecuencia maximizar la eficacia entra en conflicto con la eficiencia. </a:t>
            </a:r>
          </a:p>
          <a:p>
            <a:pPr marL="0" indent="0" algn="just">
              <a:buNone/>
            </a:pPr>
            <a:r>
              <a:rPr lang="es-MX" sz="2200" dirty="0" smtClean="0"/>
              <a:t>	</a:t>
            </a:r>
            <a:endParaRPr lang="es-MX" sz="2200" dirty="0"/>
          </a:p>
        </p:txBody>
      </p:sp>
      <p:graphicFrame>
        <p:nvGraphicFramePr>
          <p:cNvPr id="7" name="Diagrama 6"/>
          <p:cNvGraphicFramePr/>
          <p:nvPr>
            <p:extLst>
              <p:ext uri="{D42A27DB-BD31-4B8C-83A1-F6EECF244321}">
                <p14:modId xmlns:p14="http://schemas.microsoft.com/office/powerpoint/2010/main" val="3308386264"/>
              </p:ext>
            </p:extLst>
          </p:nvPr>
        </p:nvGraphicFramePr>
        <p:xfrm>
          <a:off x="2601686" y="2170433"/>
          <a:ext cx="7620000" cy="41759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45630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ESTRATEGIA DE OPERACIONES.</a:t>
            </a:r>
            <a:endParaRPr lang="es-MX" dirty="0"/>
          </a:p>
        </p:txBody>
      </p:sp>
      <p:sp>
        <p:nvSpPr>
          <p:cNvPr id="3" name="Marcador de contenido 2"/>
          <p:cNvSpPr>
            <a:spLocks noGrp="1"/>
          </p:cNvSpPr>
          <p:nvPr>
            <p:ph sz="half" idx="1"/>
          </p:nvPr>
        </p:nvSpPr>
        <p:spPr>
          <a:xfrm>
            <a:off x="1925328" y="1417638"/>
            <a:ext cx="5181600" cy="5032375"/>
          </a:xfrm>
        </p:spPr>
        <p:txBody>
          <a:bodyPr>
            <a:normAutofit fontScale="85000" lnSpcReduction="20000"/>
          </a:bodyPr>
          <a:lstStyle/>
          <a:p>
            <a:pPr>
              <a:buFont typeface="Wingdings" panose="05000000000000000000" pitchFamily="2" charset="2"/>
              <a:buChar char="§"/>
            </a:pPr>
            <a:r>
              <a:rPr lang="es-MX" dirty="0" smtClean="0"/>
              <a:t>Establecer las políticas y planes generales para utilizar los recursos de una empresa.</a:t>
            </a:r>
          </a:p>
          <a:p>
            <a:pPr marL="0" indent="0">
              <a:buNone/>
            </a:pPr>
            <a:r>
              <a:rPr lang="es-MX" dirty="0" smtClean="0"/>
              <a:t>	○ Debe estar integrada  la 		    estrategia corporativa.</a:t>
            </a:r>
          </a:p>
          <a:p>
            <a:pPr marL="0" indent="0">
              <a:buNone/>
            </a:pPr>
            <a:r>
              <a:rPr lang="es-MX" dirty="0" smtClean="0"/>
              <a:t>	○ Debe anticipar necesidades 	    futuras.</a:t>
            </a:r>
          </a:p>
          <a:p>
            <a:pPr>
              <a:buFont typeface="Wingdings" panose="05000000000000000000" pitchFamily="2" charset="2"/>
              <a:buChar char="§"/>
            </a:pPr>
            <a:r>
              <a:rPr lang="es-MX" dirty="0" smtClean="0"/>
              <a:t>Dimensiones Competitivas:</a:t>
            </a:r>
          </a:p>
          <a:p>
            <a:pPr marL="0" indent="0">
              <a:buNone/>
            </a:pPr>
            <a:r>
              <a:rPr lang="es-MX" dirty="0" smtClean="0"/>
              <a:t>	○ Precio.</a:t>
            </a:r>
          </a:p>
          <a:p>
            <a:pPr marL="0" indent="0">
              <a:buNone/>
            </a:pPr>
            <a:r>
              <a:rPr lang="es-MX" dirty="0" smtClean="0"/>
              <a:t>	○ Calidad.</a:t>
            </a:r>
          </a:p>
          <a:p>
            <a:pPr marL="0" indent="0">
              <a:buNone/>
            </a:pPr>
            <a:r>
              <a:rPr lang="es-MX" dirty="0" smtClean="0"/>
              <a:t>	○ Velocidad de entrega.</a:t>
            </a:r>
          </a:p>
          <a:p>
            <a:pPr marL="0" indent="0">
              <a:buNone/>
            </a:pPr>
            <a:r>
              <a:rPr lang="es-MX" dirty="0" smtClean="0"/>
              <a:t>	○ Confiabilidad de entrega.</a:t>
            </a:r>
          </a:p>
          <a:p>
            <a:pPr marL="0" indent="0">
              <a:buNone/>
            </a:pPr>
            <a:r>
              <a:rPr lang="es-MX" dirty="0" smtClean="0"/>
              <a:t>	○ Flexibilidad.</a:t>
            </a:r>
          </a:p>
          <a:p>
            <a:pPr marL="0" indent="0">
              <a:buNone/>
            </a:pPr>
            <a:r>
              <a:rPr lang="es-MX" dirty="0" smtClean="0"/>
              <a:t>	○ Innovación.</a:t>
            </a:r>
            <a:endParaRPr lang="es-MX" dirty="0"/>
          </a:p>
        </p:txBody>
      </p:sp>
      <p:grpSp>
        <p:nvGrpSpPr>
          <p:cNvPr id="6" name="Grupo 5"/>
          <p:cNvGrpSpPr/>
          <p:nvPr/>
        </p:nvGrpSpPr>
        <p:grpSpPr>
          <a:xfrm>
            <a:off x="6716372" y="1417638"/>
            <a:ext cx="5221669" cy="4802671"/>
            <a:chOff x="2267744" y="1818691"/>
            <a:chExt cx="5221669" cy="4802671"/>
          </a:xfrm>
        </p:grpSpPr>
        <p:sp>
          <p:nvSpPr>
            <p:cNvPr id="7" name="Rectángulo redondeado 6"/>
            <p:cNvSpPr/>
            <p:nvPr/>
          </p:nvSpPr>
          <p:spPr>
            <a:xfrm>
              <a:off x="3347865" y="1818691"/>
              <a:ext cx="3096343" cy="1512168"/>
            </a:xfrm>
            <a:prstGeom prst="roundRect">
              <a:avLst/>
            </a:prstGeom>
            <a:ln>
              <a:solidFill>
                <a:schemeClr val="accent5">
                  <a:lumMod val="50000"/>
                </a:schemeClr>
              </a:solidFill>
            </a:ln>
          </p:spPr>
          <p:style>
            <a:lnRef idx="0">
              <a:schemeClr val="accent5"/>
            </a:lnRef>
            <a:fillRef idx="3">
              <a:schemeClr val="accent5"/>
            </a:fillRef>
            <a:effectRef idx="3">
              <a:schemeClr val="accent5"/>
            </a:effectRef>
            <a:fontRef idx="minor">
              <a:schemeClr val="lt1"/>
            </a:fontRef>
          </p:style>
          <p:txBody>
            <a:bodyPr rtlCol="0" anchor="ctr"/>
            <a:lstStyle/>
            <a:p>
              <a:pPr marL="342900" indent="-342900">
                <a:buAutoNum type="arabicPeriod"/>
              </a:pPr>
              <a:r>
                <a:rPr lang="es-MX" sz="1400" b="1" dirty="0" smtClean="0">
                  <a:solidFill>
                    <a:srgbClr val="002060"/>
                  </a:solidFill>
                </a:rPr>
                <a:t>DESARROLLAR / AFINAR LA ESTRATEGIA (anual)</a:t>
              </a:r>
            </a:p>
            <a:p>
              <a:pPr marL="285750" indent="-285750">
                <a:buFont typeface="Arial" panose="020B0604020202020204" pitchFamily="34" charset="0"/>
                <a:buChar char="•"/>
              </a:pPr>
              <a:r>
                <a:rPr lang="es-MX" sz="1400" dirty="0" smtClean="0">
                  <a:solidFill>
                    <a:srgbClr val="002060"/>
                  </a:solidFill>
                </a:rPr>
                <a:t>Definir misión, visión y objetivos.</a:t>
              </a:r>
            </a:p>
            <a:p>
              <a:pPr marL="285750" indent="-285750">
                <a:buFont typeface="Arial" panose="020B0604020202020204" pitchFamily="34" charset="0"/>
                <a:buChar char="•"/>
              </a:pPr>
              <a:r>
                <a:rPr lang="es-MX" sz="1400" dirty="0" smtClean="0">
                  <a:solidFill>
                    <a:srgbClr val="002060"/>
                  </a:solidFill>
                </a:rPr>
                <a:t>Efectuar un análisis estratégico </a:t>
              </a:r>
            </a:p>
            <a:p>
              <a:pPr marL="285750" indent="-285750">
                <a:buFont typeface="Arial" panose="020B0604020202020204" pitchFamily="34" charset="0"/>
                <a:buChar char="•"/>
              </a:pPr>
              <a:r>
                <a:rPr lang="es-MX" sz="1400" dirty="0" smtClean="0">
                  <a:solidFill>
                    <a:srgbClr val="002060"/>
                  </a:solidFill>
                </a:rPr>
                <a:t>Definir iniciativas estratégicas</a:t>
              </a:r>
              <a:endParaRPr lang="es-MX" sz="1400" dirty="0">
                <a:solidFill>
                  <a:srgbClr val="002060"/>
                </a:solidFill>
              </a:endParaRPr>
            </a:p>
          </p:txBody>
        </p:sp>
        <p:sp>
          <p:nvSpPr>
            <p:cNvPr id="8" name="Rectángulo redondeado 7"/>
            <p:cNvSpPr/>
            <p:nvPr/>
          </p:nvSpPr>
          <p:spPr>
            <a:xfrm>
              <a:off x="3347864" y="3464051"/>
              <a:ext cx="3096343" cy="1512168"/>
            </a:xfrm>
            <a:prstGeom prst="roundRect">
              <a:avLst/>
            </a:prstGeom>
            <a:ln>
              <a:solidFill>
                <a:schemeClr val="accent5">
                  <a:lumMod val="50000"/>
                </a:schemeClr>
              </a:solidFill>
            </a:ln>
          </p:spPr>
          <p:style>
            <a:lnRef idx="0">
              <a:schemeClr val="accent5"/>
            </a:lnRef>
            <a:fillRef idx="3">
              <a:schemeClr val="accent5"/>
            </a:fillRef>
            <a:effectRef idx="3">
              <a:schemeClr val="accent5"/>
            </a:effectRef>
            <a:fontRef idx="minor">
              <a:schemeClr val="lt1"/>
            </a:fontRef>
          </p:style>
          <p:txBody>
            <a:bodyPr rtlCol="0" anchor="ctr"/>
            <a:lstStyle/>
            <a:p>
              <a:r>
                <a:rPr lang="es-MX" sz="1400" b="1" dirty="0" smtClean="0">
                  <a:solidFill>
                    <a:srgbClr val="002060"/>
                  </a:solidFill>
                </a:rPr>
                <a:t>2. TRADUCIR LA ESTRATEGICA (trimestral)</a:t>
              </a:r>
            </a:p>
            <a:p>
              <a:pPr marL="285750" indent="-285750">
                <a:buFont typeface="Arial" panose="020B0604020202020204" pitchFamily="34" charset="0"/>
                <a:buChar char="•"/>
              </a:pPr>
              <a:r>
                <a:rPr lang="es-MX" sz="1400" dirty="0" smtClean="0">
                  <a:solidFill>
                    <a:srgbClr val="002060"/>
                  </a:solidFill>
                </a:rPr>
                <a:t>Definir / revisar iniciativas</a:t>
              </a:r>
            </a:p>
            <a:p>
              <a:pPr marL="285750" indent="-285750">
                <a:buFont typeface="Arial" panose="020B0604020202020204" pitchFamily="34" charset="0"/>
                <a:buChar char="•"/>
              </a:pPr>
              <a:r>
                <a:rPr lang="es-MX" sz="1400" dirty="0" smtClean="0">
                  <a:solidFill>
                    <a:srgbClr val="002060"/>
                  </a:solidFill>
                </a:rPr>
                <a:t>Definir / revisar presupuestos </a:t>
              </a:r>
            </a:p>
            <a:p>
              <a:pPr marL="285750" indent="-285750">
                <a:buFont typeface="Arial" panose="020B0604020202020204" pitchFamily="34" charset="0"/>
                <a:buChar char="•"/>
              </a:pPr>
              <a:r>
                <a:rPr lang="es-MX" sz="1400" dirty="0" smtClean="0">
                  <a:solidFill>
                    <a:srgbClr val="002060"/>
                  </a:solidFill>
                </a:rPr>
                <a:t>Definir / revisar medidas y metas</a:t>
              </a:r>
            </a:p>
          </p:txBody>
        </p:sp>
        <p:sp>
          <p:nvSpPr>
            <p:cNvPr id="9" name="Rectángulo redondeado 8"/>
            <p:cNvSpPr/>
            <p:nvPr/>
          </p:nvSpPr>
          <p:spPr>
            <a:xfrm>
              <a:off x="3347864" y="5109194"/>
              <a:ext cx="3096343" cy="1512168"/>
            </a:xfrm>
            <a:prstGeom prst="roundRect">
              <a:avLst/>
            </a:prstGeom>
            <a:ln>
              <a:solidFill>
                <a:schemeClr val="accent5">
                  <a:lumMod val="50000"/>
                </a:schemeClr>
              </a:solidFill>
            </a:ln>
          </p:spPr>
          <p:style>
            <a:lnRef idx="0">
              <a:schemeClr val="accent5"/>
            </a:lnRef>
            <a:fillRef idx="3">
              <a:schemeClr val="accent5"/>
            </a:fillRef>
            <a:effectRef idx="3">
              <a:schemeClr val="accent5"/>
            </a:effectRef>
            <a:fontRef idx="minor">
              <a:schemeClr val="lt1"/>
            </a:fontRef>
          </p:style>
          <p:txBody>
            <a:bodyPr rtlCol="0" anchor="ctr"/>
            <a:lstStyle/>
            <a:p>
              <a:r>
                <a:rPr lang="es-MX" sz="1400" b="1" dirty="0" smtClean="0">
                  <a:solidFill>
                    <a:srgbClr val="002060"/>
                  </a:solidFill>
                </a:rPr>
                <a:t>3. PLANEAR OPERACIONES Y SUMINISTROS (mensual)</a:t>
              </a:r>
            </a:p>
            <a:p>
              <a:pPr marL="285750" indent="-285750">
                <a:buFont typeface="Arial" panose="020B0604020202020204" pitchFamily="34" charset="0"/>
                <a:buChar char="•"/>
              </a:pPr>
              <a:r>
                <a:rPr lang="es-MX" sz="1400" dirty="0" smtClean="0">
                  <a:solidFill>
                    <a:srgbClr val="002060"/>
                  </a:solidFill>
                </a:rPr>
                <a:t>Elaborar plan de ventas y operaciones</a:t>
              </a:r>
            </a:p>
            <a:p>
              <a:pPr marL="285750" indent="-285750">
                <a:buFont typeface="Arial" panose="020B0604020202020204" pitchFamily="34" charset="0"/>
                <a:buChar char="•"/>
              </a:pPr>
              <a:r>
                <a:rPr lang="es-MX" sz="1400" dirty="0" smtClean="0">
                  <a:solidFill>
                    <a:srgbClr val="002060"/>
                  </a:solidFill>
                </a:rPr>
                <a:t>Planear capacidad de recursos </a:t>
              </a:r>
            </a:p>
            <a:p>
              <a:pPr marL="285750" indent="-285750">
                <a:buFont typeface="Arial" panose="020B0604020202020204" pitchFamily="34" charset="0"/>
                <a:buChar char="•"/>
              </a:pPr>
              <a:r>
                <a:rPr lang="es-MX" sz="1400" dirty="0" smtClean="0">
                  <a:solidFill>
                    <a:srgbClr val="002060"/>
                  </a:solidFill>
                </a:rPr>
                <a:t>Evaluar presupuestos. </a:t>
              </a:r>
            </a:p>
          </p:txBody>
        </p:sp>
        <p:sp>
          <p:nvSpPr>
            <p:cNvPr id="10" name="Flecha curvada hacia la derecha 9"/>
            <p:cNvSpPr/>
            <p:nvPr/>
          </p:nvSpPr>
          <p:spPr>
            <a:xfrm flipV="1">
              <a:off x="2267744" y="2392536"/>
              <a:ext cx="972850" cy="1684535"/>
            </a:xfrm>
            <a:prstGeom prst="curvedRightArrow">
              <a:avLst/>
            </a:prstGeom>
            <a:ln w="19050">
              <a:solidFill>
                <a:srgbClr val="002060"/>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s-MX">
                <a:solidFill>
                  <a:schemeClr val="tx1"/>
                </a:solidFill>
              </a:endParaRPr>
            </a:p>
          </p:txBody>
        </p:sp>
        <p:sp>
          <p:nvSpPr>
            <p:cNvPr id="11" name="Flecha curvada hacia la derecha 10"/>
            <p:cNvSpPr/>
            <p:nvPr/>
          </p:nvSpPr>
          <p:spPr>
            <a:xfrm flipV="1">
              <a:off x="2267745" y="4365104"/>
              <a:ext cx="972850" cy="1684535"/>
            </a:xfrm>
            <a:prstGeom prst="curvedRightArrow">
              <a:avLst/>
            </a:prstGeom>
            <a:ln w="19050">
              <a:solidFill>
                <a:srgbClr val="002060"/>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s-MX">
                <a:solidFill>
                  <a:schemeClr val="tx1"/>
                </a:solidFill>
              </a:endParaRPr>
            </a:p>
          </p:txBody>
        </p:sp>
        <p:sp>
          <p:nvSpPr>
            <p:cNvPr id="12" name="Flecha curvada hacia la derecha 11"/>
            <p:cNvSpPr/>
            <p:nvPr/>
          </p:nvSpPr>
          <p:spPr>
            <a:xfrm flipH="1">
              <a:off x="6551476" y="4365104"/>
              <a:ext cx="937937" cy="1532156"/>
            </a:xfrm>
            <a:prstGeom prst="curvedRightArrow">
              <a:avLst/>
            </a:prstGeom>
            <a:ln w="28575">
              <a:solidFill>
                <a:srgbClr val="002060"/>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s-MX">
                <a:solidFill>
                  <a:schemeClr val="tx1"/>
                </a:solidFill>
              </a:endParaRPr>
            </a:p>
          </p:txBody>
        </p:sp>
        <p:sp>
          <p:nvSpPr>
            <p:cNvPr id="13" name="Flecha curvada hacia la derecha 12"/>
            <p:cNvSpPr/>
            <p:nvPr/>
          </p:nvSpPr>
          <p:spPr>
            <a:xfrm flipH="1">
              <a:off x="6524380" y="2522000"/>
              <a:ext cx="937937" cy="1532156"/>
            </a:xfrm>
            <a:prstGeom prst="curvedRightArrow">
              <a:avLst/>
            </a:prstGeom>
            <a:ln w="28575">
              <a:solidFill>
                <a:srgbClr val="002060"/>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s-MX">
                <a:solidFill>
                  <a:schemeClr val="tx1"/>
                </a:solidFill>
              </a:endParaRPr>
            </a:p>
          </p:txBody>
        </p:sp>
      </p:grpSp>
    </p:spTree>
    <p:extLst>
      <p:ext uri="{BB962C8B-B14F-4D97-AF65-F5344CB8AC3E}">
        <p14:creationId xmlns:p14="http://schemas.microsoft.com/office/powerpoint/2010/main" val="38032263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47160" y="1331460"/>
            <a:ext cx="9428412" cy="5058454"/>
          </a:xfrm>
        </p:spPr>
        <p:txBody>
          <a:bodyPr>
            <a:normAutofit fontScale="85000" lnSpcReduction="20000"/>
          </a:bodyPr>
          <a:lstStyle/>
          <a:p>
            <a:endParaRPr lang="es-MX" dirty="0"/>
          </a:p>
          <a:p>
            <a:pPr>
              <a:buFont typeface="Wingdings" panose="05000000000000000000" pitchFamily="2" charset="2"/>
              <a:buChar char="§"/>
            </a:pPr>
            <a:r>
              <a:rPr lang="es-MX" dirty="0"/>
              <a:t>Involucra sistemas de procesos, tecnologías, capacidades, instalaciones, recursos humanos, calidad, abastecimientos, etc. </a:t>
            </a:r>
          </a:p>
          <a:p>
            <a:pPr>
              <a:buFont typeface="Wingdings" panose="05000000000000000000" pitchFamily="2" charset="2"/>
              <a:buChar char="§"/>
            </a:pPr>
            <a:r>
              <a:rPr lang="es-MX" dirty="0" smtClean="0"/>
              <a:t>Competencias </a:t>
            </a:r>
            <a:r>
              <a:rPr lang="es-MX" dirty="0"/>
              <a:t>Clave: </a:t>
            </a:r>
          </a:p>
          <a:p>
            <a:pPr marL="0" indent="0">
              <a:buNone/>
            </a:pPr>
            <a:r>
              <a:rPr lang="es-MX" dirty="0" smtClean="0"/>
              <a:t>	○ </a:t>
            </a:r>
            <a:r>
              <a:rPr lang="es-MX" dirty="0"/>
              <a:t>Lo que el negocio hace mejor que otros y lo distingue de </a:t>
            </a:r>
            <a:r>
              <a:rPr lang="es-MX" dirty="0" smtClean="0"/>
              <a:t>	   la </a:t>
            </a:r>
            <a:r>
              <a:rPr lang="es-MX" dirty="0"/>
              <a:t>competencia. </a:t>
            </a:r>
          </a:p>
          <a:p>
            <a:pPr marL="0" indent="0">
              <a:buNone/>
            </a:pPr>
            <a:r>
              <a:rPr lang="es-MX" dirty="0" smtClean="0"/>
              <a:t>	○ </a:t>
            </a:r>
            <a:r>
              <a:rPr lang="es-MX" dirty="0"/>
              <a:t>Es una ventaja competitiva. </a:t>
            </a:r>
          </a:p>
          <a:p>
            <a:pPr marL="0" indent="0">
              <a:buNone/>
            </a:pPr>
            <a:r>
              <a:rPr lang="es-MX" dirty="0" smtClean="0"/>
              <a:t>	○ </a:t>
            </a:r>
            <a:r>
              <a:rPr lang="es-MX" dirty="0"/>
              <a:t>No son estáticas, deben revisarse con los clientes y </a:t>
            </a:r>
            <a:r>
              <a:rPr lang="es-MX" dirty="0" smtClean="0"/>
              <a:t>	  	   actualizarse </a:t>
            </a:r>
            <a:r>
              <a:rPr lang="es-MX" dirty="0"/>
              <a:t>constantemente para no volverse obsoletas. </a:t>
            </a:r>
          </a:p>
          <a:p>
            <a:pPr marL="0" indent="0">
              <a:buNone/>
            </a:pPr>
            <a:r>
              <a:rPr lang="es-MX" dirty="0" smtClean="0"/>
              <a:t>		-Dell </a:t>
            </a:r>
          </a:p>
          <a:p>
            <a:pPr marL="0" indent="0">
              <a:buNone/>
            </a:pPr>
            <a:r>
              <a:rPr lang="es-MX" dirty="0" smtClean="0"/>
              <a:t>Ejemplos: </a:t>
            </a:r>
            <a:endParaRPr lang="es-MX" dirty="0"/>
          </a:p>
          <a:p>
            <a:pPr marL="0" indent="0">
              <a:buNone/>
            </a:pPr>
            <a:r>
              <a:rPr lang="es-MX" dirty="0" smtClean="0"/>
              <a:t>		-</a:t>
            </a:r>
            <a:r>
              <a:rPr lang="es-MX" dirty="0" err="1" smtClean="0"/>
              <a:t>Walmart</a:t>
            </a:r>
            <a:r>
              <a:rPr lang="es-MX" dirty="0" smtClean="0"/>
              <a:t> </a:t>
            </a:r>
            <a:endParaRPr lang="es-MX" dirty="0"/>
          </a:p>
          <a:p>
            <a:pPr marL="0" indent="0">
              <a:buNone/>
            </a:pPr>
            <a:endParaRPr lang="es-MX" dirty="0"/>
          </a:p>
        </p:txBody>
      </p:sp>
      <p:pic>
        <p:nvPicPr>
          <p:cNvPr id="6" name="Imagen 5"/>
          <p:cNvPicPr>
            <a:picLocks noChangeAspect="1"/>
          </p:cNvPicPr>
          <p:nvPr/>
        </p:nvPicPr>
        <p:blipFill>
          <a:blip r:embed="rId2"/>
          <a:stretch>
            <a:fillRect/>
          </a:stretch>
        </p:blipFill>
        <p:spPr>
          <a:xfrm>
            <a:off x="5011604" y="4749123"/>
            <a:ext cx="818070" cy="726392"/>
          </a:xfrm>
          <a:prstGeom prst="rect">
            <a:avLst/>
          </a:prstGeom>
          <a:ln>
            <a:noFill/>
          </a:ln>
          <a:effectLst>
            <a:outerShdw blurRad="292100" dist="139700" dir="2700000" algn="tl" rotWithShape="0">
              <a:srgbClr val="333333">
                <a:alpha val="65000"/>
              </a:srgbClr>
            </a:outerShdw>
          </a:effectLst>
        </p:spPr>
      </p:pic>
      <p:pic>
        <p:nvPicPr>
          <p:cNvPr id="7" name="Imagen 6"/>
          <p:cNvPicPr>
            <a:picLocks noChangeAspect="1"/>
          </p:cNvPicPr>
          <p:nvPr/>
        </p:nvPicPr>
        <p:blipFill>
          <a:blip r:embed="rId3"/>
          <a:stretch>
            <a:fillRect/>
          </a:stretch>
        </p:blipFill>
        <p:spPr>
          <a:xfrm>
            <a:off x="6104723" y="5475515"/>
            <a:ext cx="2497899" cy="676845"/>
          </a:xfrm>
          <a:prstGeom prst="rect">
            <a:avLst/>
          </a:prstGeom>
          <a:ln>
            <a:noFill/>
          </a:ln>
          <a:effectLst>
            <a:softEdge rad="112500"/>
          </a:effectLst>
        </p:spPr>
      </p:pic>
      <p:sp>
        <p:nvSpPr>
          <p:cNvPr id="8" name="Título 1"/>
          <p:cNvSpPr>
            <a:spLocks noGrp="1"/>
          </p:cNvSpPr>
          <p:nvPr>
            <p:ph type="title"/>
          </p:nvPr>
        </p:nvSpPr>
        <p:spPr>
          <a:xfrm>
            <a:off x="2255573" y="274638"/>
            <a:ext cx="9326827" cy="1143000"/>
          </a:xfrm>
        </p:spPr>
        <p:txBody>
          <a:bodyPr/>
          <a:lstStyle/>
          <a:p>
            <a:r>
              <a:rPr lang="es-MX" dirty="0" smtClean="0"/>
              <a:t>ESTRATEGIA DE OPERACIONES.</a:t>
            </a:r>
            <a:endParaRPr lang="es-MX" dirty="0"/>
          </a:p>
        </p:txBody>
      </p:sp>
    </p:spTree>
    <p:extLst>
      <p:ext uri="{BB962C8B-B14F-4D97-AF65-F5344CB8AC3E}">
        <p14:creationId xmlns:p14="http://schemas.microsoft.com/office/powerpoint/2010/main" val="32585680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MX" dirty="0" smtClean="0"/>
              <a:t>PROCESO DE PLANIFICACIÓN, PROGRAMACIÓN Y CONTROL DE LA PRODUCCIÓN. </a:t>
            </a:r>
            <a:endParaRPr lang="es-MX" dirty="0"/>
          </a:p>
        </p:txBody>
      </p:sp>
      <p:sp>
        <p:nvSpPr>
          <p:cNvPr id="3" name="Marcador de contenido 2"/>
          <p:cNvSpPr>
            <a:spLocks noGrp="1"/>
          </p:cNvSpPr>
          <p:nvPr>
            <p:ph idx="1"/>
          </p:nvPr>
        </p:nvSpPr>
        <p:spPr>
          <a:xfrm>
            <a:off x="2255573" y="1520824"/>
            <a:ext cx="8329634" cy="4847319"/>
          </a:xfrm>
        </p:spPr>
        <p:txBody>
          <a:bodyPr>
            <a:normAutofit fontScale="77500" lnSpcReduction="20000"/>
          </a:bodyPr>
          <a:lstStyle/>
          <a:p>
            <a:endParaRPr lang="es-MX" dirty="0"/>
          </a:p>
          <a:p>
            <a:r>
              <a:rPr lang="it-IT" dirty="0" smtClean="0"/>
              <a:t>Alineada </a:t>
            </a:r>
            <a:r>
              <a:rPr lang="it-IT" dirty="0"/>
              <a:t>con la Estrategia Corporativa. </a:t>
            </a:r>
          </a:p>
          <a:p>
            <a:r>
              <a:rPr lang="es-MX" dirty="0" smtClean="0"/>
              <a:t>Relacionada </a:t>
            </a:r>
            <a:r>
              <a:rPr lang="es-MX" dirty="0"/>
              <a:t>con los demás subsistemas de la organización. </a:t>
            </a:r>
          </a:p>
          <a:p>
            <a:r>
              <a:rPr lang="es-MX" dirty="0" smtClean="0"/>
              <a:t>Prevenir </a:t>
            </a:r>
            <a:r>
              <a:rPr lang="es-MX" dirty="0"/>
              <a:t>o pronosticar las futuras demandas. </a:t>
            </a:r>
          </a:p>
          <a:p>
            <a:r>
              <a:rPr lang="es-MX" dirty="0" smtClean="0"/>
              <a:t>Planear </a:t>
            </a:r>
            <a:r>
              <a:rPr lang="es-MX" dirty="0"/>
              <a:t>a largo, mediano y corto plazo. </a:t>
            </a:r>
          </a:p>
          <a:p>
            <a:r>
              <a:rPr lang="es-MX" dirty="0" smtClean="0"/>
              <a:t>Ejecutar </a:t>
            </a:r>
            <a:r>
              <a:rPr lang="es-MX" dirty="0"/>
              <a:t>los planes. </a:t>
            </a:r>
          </a:p>
          <a:p>
            <a:pPr marL="0" indent="0">
              <a:buNone/>
            </a:pPr>
            <a:r>
              <a:rPr lang="es-MX" dirty="0" smtClean="0"/>
              <a:t>	○ </a:t>
            </a:r>
            <a:r>
              <a:rPr lang="es-MX" dirty="0"/>
              <a:t>5 fases </a:t>
            </a:r>
          </a:p>
          <a:p>
            <a:pPr marL="990600" indent="0">
              <a:buFont typeface="+mj-lt"/>
              <a:buAutoNum type="arabicParenR"/>
              <a:tabLst>
                <a:tab pos="2416175" algn="l"/>
              </a:tabLst>
            </a:pPr>
            <a:r>
              <a:rPr lang="es-MX" dirty="0"/>
              <a:t> </a:t>
            </a:r>
            <a:r>
              <a:rPr lang="es-MX" dirty="0" smtClean="0"/>
              <a:t> Planificación </a:t>
            </a:r>
            <a:r>
              <a:rPr lang="es-MX" dirty="0"/>
              <a:t>estratégica (Largo Plazo). </a:t>
            </a:r>
          </a:p>
          <a:p>
            <a:pPr marL="990600" indent="0">
              <a:buFont typeface="+mj-lt"/>
              <a:buAutoNum type="arabicParenR"/>
              <a:tabLst>
                <a:tab pos="2416175" algn="l"/>
              </a:tabLst>
            </a:pPr>
            <a:r>
              <a:rPr lang="es-MX" dirty="0"/>
              <a:t> </a:t>
            </a:r>
            <a:r>
              <a:rPr lang="es-MX" dirty="0" smtClean="0"/>
              <a:t>Planificación </a:t>
            </a:r>
            <a:r>
              <a:rPr lang="es-MX" dirty="0"/>
              <a:t>agregada (Mediano Plazo). </a:t>
            </a:r>
          </a:p>
          <a:p>
            <a:pPr marL="990600" indent="0">
              <a:buFont typeface="+mj-lt"/>
              <a:buAutoNum type="arabicParenR"/>
              <a:tabLst>
                <a:tab pos="2416175" algn="l"/>
              </a:tabLst>
            </a:pPr>
            <a:r>
              <a:rPr lang="es-MX" dirty="0" smtClean="0"/>
              <a:t> Programación </a:t>
            </a:r>
            <a:r>
              <a:rPr lang="es-MX" dirty="0"/>
              <a:t>maestra. </a:t>
            </a:r>
          </a:p>
          <a:p>
            <a:pPr marL="990600" indent="0">
              <a:buFont typeface="+mj-lt"/>
              <a:buAutoNum type="arabicParenR"/>
              <a:tabLst>
                <a:tab pos="2416175" algn="l"/>
              </a:tabLst>
            </a:pPr>
            <a:r>
              <a:rPr lang="es-MX" dirty="0" smtClean="0"/>
              <a:t> Programación </a:t>
            </a:r>
            <a:r>
              <a:rPr lang="es-MX" dirty="0"/>
              <a:t>de componentes (MRP). </a:t>
            </a:r>
          </a:p>
          <a:p>
            <a:pPr marL="990600" indent="0">
              <a:buFont typeface="+mj-lt"/>
              <a:buAutoNum type="arabicParenR"/>
              <a:tabLst>
                <a:tab pos="2416175" algn="l"/>
              </a:tabLst>
            </a:pPr>
            <a:r>
              <a:rPr lang="es-MX" dirty="0" smtClean="0"/>
              <a:t> Ejecución </a:t>
            </a:r>
            <a:r>
              <a:rPr lang="es-MX" dirty="0"/>
              <a:t>y control. </a:t>
            </a:r>
          </a:p>
          <a:p>
            <a:endParaRPr lang="es-MX" dirty="0"/>
          </a:p>
        </p:txBody>
      </p:sp>
    </p:spTree>
    <p:extLst>
      <p:ext uri="{BB962C8B-B14F-4D97-AF65-F5344CB8AC3E}">
        <p14:creationId xmlns:p14="http://schemas.microsoft.com/office/powerpoint/2010/main" val="20871122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453002" y="-96795"/>
            <a:ext cx="9326827" cy="1143000"/>
          </a:xfrm>
        </p:spPr>
        <p:txBody>
          <a:bodyPr>
            <a:normAutofit fontScale="90000"/>
          </a:bodyPr>
          <a:lstStyle/>
          <a:p>
            <a:r>
              <a:rPr lang="es-MX" dirty="0"/>
              <a:t/>
            </a:r>
            <a:br>
              <a:rPr lang="es-MX" dirty="0"/>
            </a:br>
            <a:endParaRPr lang="es-MX" dirty="0"/>
          </a:p>
        </p:txBody>
      </p:sp>
      <p:sp>
        <p:nvSpPr>
          <p:cNvPr id="5" name="Rectángulo 4"/>
          <p:cNvSpPr/>
          <p:nvPr/>
        </p:nvSpPr>
        <p:spPr>
          <a:xfrm>
            <a:off x="0" y="0"/>
            <a:ext cx="12192000" cy="685800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s-MX"/>
          </a:p>
        </p:txBody>
      </p:sp>
      <p:sp>
        <p:nvSpPr>
          <p:cNvPr id="6" name="Título 1"/>
          <p:cNvSpPr txBox="1">
            <a:spLocks/>
          </p:cNvSpPr>
          <p:nvPr/>
        </p:nvSpPr>
        <p:spPr>
          <a:xfrm>
            <a:off x="762134" y="22341"/>
            <a:ext cx="9435277" cy="90472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600" kern="1200">
                <a:solidFill>
                  <a:srgbClr val="6A221D"/>
                </a:solidFill>
                <a:effectLst>
                  <a:outerShdw blurRad="38100" dist="38100" dir="2700000" algn="tl">
                    <a:srgbClr val="000000">
                      <a:alpha val="43137"/>
                    </a:srgbClr>
                  </a:outerShdw>
                </a:effectLst>
                <a:latin typeface="Berlin Sans FB" panose="020E0602020502020306" pitchFamily="34" charset="0"/>
                <a:ea typeface="+mj-ea"/>
                <a:cs typeface="+mj-cs"/>
              </a:defRPr>
            </a:lvl1pPr>
          </a:lstStyle>
          <a:p>
            <a:r>
              <a:rPr lang="es-MX" sz="2400" dirty="0" smtClean="0">
                <a:effectLst/>
              </a:rPr>
              <a:t>ADMINISTRACIÓN DE OPERACIONES DE LA CADENA DE SUMINISTRO </a:t>
            </a:r>
            <a:endParaRPr lang="es-MX" sz="2000" dirty="0"/>
          </a:p>
        </p:txBody>
      </p:sp>
      <p:graphicFrame>
        <p:nvGraphicFramePr>
          <p:cNvPr id="7" name="Tabla 6"/>
          <p:cNvGraphicFramePr>
            <a:graphicFrameLocks noGrp="1"/>
          </p:cNvGraphicFramePr>
          <p:nvPr>
            <p:extLst>
              <p:ext uri="{D42A27DB-BD31-4B8C-83A1-F6EECF244321}">
                <p14:modId xmlns:p14="http://schemas.microsoft.com/office/powerpoint/2010/main" val="1039827009"/>
              </p:ext>
            </p:extLst>
          </p:nvPr>
        </p:nvGraphicFramePr>
        <p:xfrm>
          <a:off x="2046897" y="1500603"/>
          <a:ext cx="7158772" cy="4257256"/>
        </p:xfrm>
        <a:graphic>
          <a:graphicData uri="http://schemas.openxmlformats.org/drawingml/2006/table">
            <a:tbl>
              <a:tblPr firstRow="1" bandRow="1">
                <a:tableStyleId>{D7AC3CCA-C797-4891-BE02-D94E43425B78}</a:tableStyleId>
              </a:tblPr>
              <a:tblGrid>
                <a:gridCol w="1418276"/>
                <a:gridCol w="2069872"/>
                <a:gridCol w="1676995"/>
                <a:gridCol w="1993629"/>
              </a:tblGrid>
              <a:tr h="358162">
                <a:tc>
                  <a:txBody>
                    <a:bodyPr/>
                    <a:lstStyle/>
                    <a:p>
                      <a:pPr algn="ctr"/>
                      <a:endParaRPr lang="es-MX" sz="1400" dirty="0"/>
                    </a:p>
                  </a:txBody>
                  <a:tcPr/>
                </a:tc>
                <a:tc>
                  <a:txBody>
                    <a:bodyPr/>
                    <a:lstStyle/>
                    <a:p>
                      <a:pPr algn="ctr"/>
                      <a:r>
                        <a:rPr lang="es-MX" sz="1400" dirty="0" smtClean="0"/>
                        <a:t>FASE</a:t>
                      </a:r>
                      <a:endParaRPr lang="es-MX" sz="1400" dirty="0"/>
                    </a:p>
                  </a:txBody>
                  <a:tcPr/>
                </a:tc>
                <a:tc>
                  <a:txBody>
                    <a:bodyPr/>
                    <a:lstStyle/>
                    <a:p>
                      <a:pPr algn="ctr"/>
                      <a:r>
                        <a:rPr lang="es-MX" sz="1400" dirty="0" smtClean="0"/>
                        <a:t>PLAN</a:t>
                      </a:r>
                      <a:r>
                        <a:rPr lang="es-MX" sz="1400" baseline="0" dirty="0" smtClean="0"/>
                        <a:t> A OBTENER</a:t>
                      </a:r>
                      <a:endParaRPr lang="es-MX" sz="1400" dirty="0"/>
                    </a:p>
                  </a:txBody>
                  <a:tcPr/>
                </a:tc>
                <a:tc>
                  <a:txBody>
                    <a:bodyPr/>
                    <a:lstStyle/>
                    <a:p>
                      <a:pPr algn="ctr"/>
                      <a:r>
                        <a:rPr lang="es-MX" sz="1400" dirty="0" smtClean="0"/>
                        <a:t>ACTIVIDAD PRECISA</a:t>
                      </a:r>
                      <a:endParaRPr lang="es-MX" sz="1400" dirty="0"/>
                    </a:p>
                  </a:txBody>
                  <a:tcPr/>
                </a:tc>
              </a:tr>
              <a:tr h="500456">
                <a:tc>
                  <a:txBody>
                    <a:bodyPr/>
                    <a:lstStyle/>
                    <a:p>
                      <a:pPr algn="ctr"/>
                      <a:r>
                        <a:rPr lang="es-MX" sz="1400" b="1" dirty="0" smtClean="0"/>
                        <a:t>ESTRATEGIA</a:t>
                      </a:r>
                      <a:endParaRPr lang="es-MX" sz="1400" b="1" dirty="0"/>
                    </a:p>
                  </a:txBody>
                  <a:tcPr/>
                </a:tc>
                <a:tc>
                  <a:txBody>
                    <a:bodyPr/>
                    <a:lstStyle/>
                    <a:p>
                      <a:r>
                        <a:rPr lang="es-MX" sz="1400" dirty="0" smtClean="0"/>
                        <a:t>Planificación</a:t>
                      </a:r>
                      <a:r>
                        <a:rPr lang="es-MX" sz="1400" baseline="0" dirty="0" smtClean="0"/>
                        <a:t> a L/p </a:t>
                      </a:r>
                      <a:endParaRPr lang="es-MX" sz="1400" dirty="0" smtClean="0"/>
                    </a:p>
                  </a:txBody>
                  <a:tcPr/>
                </a:tc>
                <a:tc>
                  <a:txBody>
                    <a:bodyPr/>
                    <a:lstStyle/>
                    <a:p>
                      <a:r>
                        <a:rPr lang="es-MX" sz="1400" dirty="0" smtClean="0"/>
                        <a:t>Plan de producción a L/p</a:t>
                      </a:r>
                      <a:endParaRPr lang="es-MX" sz="1400" dirty="0"/>
                    </a:p>
                  </a:txBody>
                  <a:tcPr/>
                </a:tc>
                <a:tc>
                  <a:txBody>
                    <a:bodyPr/>
                    <a:lstStyle/>
                    <a:p>
                      <a:r>
                        <a:rPr lang="es-MX" sz="1400" dirty="0" smtClean="0"/>
                        <a:t>Planificación de la capacidad</a:t>
                      </a:r>
                      <a:r>
                        <a:rPr lang="es-MX" sz="1400" baseline="0" dirty="0" smtClean="0"/>
                        <a:t> a L/p</a:t>
                      </a:r>
                      <a:endParaRPr lang="es-MX" sz="1400" dirty="0"/>
                    </a:p>
                  </a:txBody>
                  <a:tcPr/>
                </a:tc>
              </a:tr>
              <a:tr h="706526">
                <a:tc>
                  <a:txBody>
                    <a:bodyPr/>
                    <a:lstStyle/>
                    <a:p>
                      <a:pPr algn="ctr"/>
                      <a:r>
                        <a:rPr lang="es-MX" sz="1400" b="1" dirty="0" smtClean="0"/>
                        <a:t>TÁCTICA</a:t>
                      </a:r>
                      <a:endParaRPr lang="es-MX" sz="1400" b="1" dirty="0"/>
                    </a:p>
                  </a:txBody>
                  <a:tcPr/>
                </a:tc>
                <a:tc>
                  <a:txBody>
                    <a:bodyPr/>
                    <a:lstStyle/>
                    <a:p>
                      <a:r>
                        <a:rPr lang="es-MX" sz="1400" dirty="0" smtClean="0"/>
                        <a:t>Planificación agregada o a m/p</a:t>
                      </a:r>
                      <a:endParaRPr lang="es-MX" sz="1400" dirty="0"/>
                    </a:p>
                  </a:txBody>
                  <a:tcPr/>
                </a:tc>
                <a:tc>
                  <a:txBody>
                    <a:bodyPr/>
                    <a:lstStyle/>
                    <a:p>
                      <a:r>
                        <a:rPr lang="es-MX" sz="1400" dirty="0" smtClean="0"/>
                        <a:t>Plan agregado de producción</a:t>
                      </a:r>
                      <a:endParaRPr lang="es-MX"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400" dirty="0" smtClean="0"/>
                        <a:t>Plan agregado de capacidad</a:t>
                      </a:r>
                    </a:p>
                    <a:p>
                      <a:endParaRPr lang="es-MX" sz="1400" dirty="0"/>
                    </a:p>
                  </a:txBody>
                  <a:tcPr/>
                </a:tc>
              </a:tr>
              <a:tr h="883138">
                <a:tc rowSpan="3">
                  <a:txBody>
                    <a:bodyPr/>
                    <a:lstStyle/>
                    <a:p>
                      <a:pPr algn="ctr"/>
                      <a:endParaRPr lang="es-MX" sz="1400" b="1" dirty="0" smtClean="0"/>
                    </a:p>
                    <a:p>
                      <a:pPr algn="ctr"/>
                      <a:endParaRPr lang="es-MX" sz="1400" b="1" dirty="0" smtClean="0"/>
                    </a:p>
                    <a:p>
                      <a:pPr algn="ctr"/>
                      <a:endParaRPr lang="es-MX" sz="1400" b="1" dirty="0" smtClean="0"/>
                    </a:p>
                    <a:p>
                      <a:pPr algn="ctr"/>
                      <a:endParaRPr lang="es-MX" sz="1400" b="1" dirty="0" smtClean="0"/>
                    </a:p>
                    <a:p>
                      <a:pPr algn="ctr"/>
                      <a:endParaRPr lang="es-MX" sz="1400" b="1" dirty="0" smtClean="0"/>
                    </a:p>
                    <a:p>
                      <a:pPr algn="ctr"/>
                      <a:r>
                        <a:rPr lang="es-MX" sz="1400" b="1" dirty="0" smtClean="0"/>
                        <a:t>OPERATIVA</a:t>
                      </a:r>
                      <a:endParaRPr lang="es-MX" sz="1400" b="1" dirty="0"/>
                    </a:p>
                  </a:txBody>
                  <a:tcPr/>
                </a:tc>
                <a:tc>
                  <a:txBody>
                    <a:bodyPr/>
                    <a:lstStyle/>
                    <a:p>
                      <a:r>
                        <a:rPr lang="es-MX" sz="1400" dirty="0" smtClean="0"/>
                        <a:t>Programación maestra</a:t>
                      </a:r>
                      <a:endParaRPr lang="es-MX" sz="1400" dirty="0"/>
                    </a:p>
                  </a:txBody>
                  <a:tcPr/>
                </a:tc>
                <a:tc>
                  <a:txBody>
                    <a:bodyPr/>
                    <a:lstStyle/>
                    <a:p>
                      <a:r>
                        <a:rPr lang="es-MX" sz="1400" dirty="0" smtClean="0"/>
                        <a:t>Programa maestro de producción</a:t>
                      </a:r>
                      <a:endParaRPr lang="es-MX" sz="1400" dirty="0"/>
                    </a:p>
                  </a:txBody>
                  <a:tcPr/>
                </a:tc>
                <a:tc>
                  <a:txBody>
                    <a:bodyPr/>
                    <a:lstStyle/>
                    <a:p>
                      <a:r>
                        <a:rPr lang="es-MX" sz="1400" dirty="0" smtClean="0"/>
                        <a:t>Plan aproximado de capacidad</a:t>
                      </a:r>
                      <a:endParaRPr lang="es-MX" sz="1400" dirty="0"/>
                    </a:p>
                  </a:txBody>
                  <a:tcPr/>
                </a:tc>
              </a:tr>
              <a:tr h="883138">
                <a:tc vMerge="1">
                  <a:txBody>
                    <a:bodyPr/>
                    <a:lstStyle/>
                    <a:p>
                      <a:endParaRPr lang="es-MX" b="1" dirty="0"/>
                    </a:p>
                  </a:txBody>
                  <a:tcPr/>
                </a:tc>
                <a:tc>
                  <a:txBody>
                    <a:bodyPr/>
                    <a:lstStyle/>
                    <a:p>
                      <a:r>
                        <a:rPr lang="es-MX" sz="1400" dirty="0" smtClean="0"/>
                        <a:t>Programación de componentes</a:t>
                      </a:r>
                      <a:endParaRPr lang="es-MX" sz="1400" dirty="0"/>
                    </a:p>
                  </a:txBody>
                  <a:tcPr/>
                </a:tc>
                <a:tc>
                  <a:txBody>
                    <a:bodyPr/>
                    <a:lstStyle/>
                    <a:p>
                      <a:r>
                        <a:rPr lang="es-MX" sz="1400" dirty="0" smtClean="0"/>
                        <a:t>Plan de materiales</a:t>
                      </a:r>
                      <a:endParaRPr lang="es-MX" sz="1400" dirty="0"/>
                    </a:p>
                  </a:txBody>
                  <a:tcPr/>
                </a:tc>
                <a:tc>
                  <a:txBody>
                    <a:bodyPr/>
                    <a:lstStyle/>
                    <a:p>
                      <a:r>
                        <a:rPr lang="es-MX" sz="1400" dirty="0" smtClean="0"/>
                        <a:t>Plan detallado de capacidad</a:t>
                      </a:r>
                      <a:endParaRPr lang="es-MX" sz="1400" dirty="0"/>
                    </a:p>
                  </a:txBody>
                  <a:tcPr/>
                </a:tc>
              </a:tr>
              <a:tr h="883138">
                <a:tc vMerge="1">
                  <a:txBody>
                    <a:bodyPr/>
                    <a:lstStyle/>
                    <a:p>
                      <a:endParaRPr lang="es-MX" dirty="0"/>
                    </a:p>
                  </a:txBody>
                  <a:tcPr/>
                </a:tc>
                <a:tc>
                  <a:txBody>
                    <a:bodyPr/>
                    <a:lstStyle/>
                    <a:p>
                      <a:r>
                        <a:rPr lang="es-MX" sz="1400" dirty="0" smtClean="0"/>
                        <a:t>Gestión de talleres</a:t>
                      </a:r>
                      <a:endParaRPr lang="es-MX" sz="1400" dirty="0"/>
                    </a:p>
                  </a:txBody>
                  <a:tcPr/>
                </a:tc>
                <a:tc>
                  <a:txBody>
                    <a:bodyPr/>
                    <a:lstStyle/>
                    <a:p>
                      <a:r>
                        <a:rPr lang="es-MX" sz="1400" dirty="0" smtClean="0"/>
                        <a:t>Programación de operaciones</a:t>
                      </a:r>
                      <a:endParaRPr lang="es-MX" sz="1400" dirty="0"/>
                    </a:p>
                  </a:txBody>
                  <a:tcPr/>
                </a:tc>
                <a:tc>
                  <a:txBody>
                    <a:bodyPr/>
                    <a:lstStyle/>
                    <a:p>
                      <a:pPr marL="285750" indent="-285750">
                        <a:buFont typeface="Arial" panose="020B0604020202020204" pitchFamily="34" charset="0"/>
                        <a:buChar char="•"/>
                      </a:pPr>
                      <a:r>
                        <a:rPr lang="es-MX" sz="1400" dirty="0" smtClean="0"/>
                        <a:t>Control</a:t>
                      </a:r>
                      <a:r>
                        <a:rPr lang="es-MX" sz="1400" baseline="0" dirty="0" smtClean="0"/>
                        <a:t> capacidad</a:t>
                      </a:r>
                    </a:p>
                    <a:p>
                      <a:pPr marL="285750" indent="-285750">
                        <a:buFont typeface="Arial" panose="020B0604020202020204" pitchFamily="34" charset="0"/>
                        <a:buChar char="•"/>
                      </a:pPr>
                      <a:r>
                        <a:rPr lang="es-MX" sz="1400" baseline="0" dirty="0" smtClean="0"/>
                        <a:t>Control prioridades</a:t>
                      </a:r>
                    </a:p>
                    <a:p>
                      <a:pPr marL="285750" indent="-285750">
                        <a:buFont typeface="Arial" panose="020B0604020202020204" pitchFamily="34" charset="0"/>
                        <a:buChar char="•"/>
                      </a:pPr>
                      <a:r>
                        <a:rPr lang="es-MX" sz="1400" baseline="0" dirty="0" smtClean="0"/>
                        <a:t>Acciones de compra</a:t>
                      </a:r>
                      <a:endParaRPr lang="es-MX" sz="1400" dirty="0"/>
                    </a:p>
                  </a:txBody>
                  <a:tcPr/>
                </a:tc>
              </a:tr>
            </a:tbl>
          </a:graphicData>
        </a:graphic>
      </p:graphicFrame>
      <p:sp>
        <p:nvSpPr>
          <p:cNvPr id="8" name="Cubo 7"/>
          <p:cNvSpPr/>
          <p:nvPr/>
        </p:nvSpPr>
        <p:spPr>
          <a:xfrm>
            <a:off x="9585852" y="1329375"/>
            <a:ext cx="611559" cy="4457792"/>
          </a:xfrm>
          <a:prstGeom prst="cube">
            <a:avLst>
              <a:gd name="adj" fmla="val 25000"/>
            </a:avLst>
          </a:prstGeom>
        </p:spPr>
        <p:style>
          <a:lnRef idx="1">
            <a:schemeClr val="dk1"/>
          </a:lnRef>
          <a:fillRef idx="1003">
            <a:schemeClr val="lt1"/>
          </a:fillRef>
          <a:effectRef idx="1">
            <a:schemeClr val="dk1"/>
          </a:effectRef>
          <a:fontRef idx="minor">
            <a:schemeClr val="dk1"/>
          </a:fontRef>
        </p:style>
        <p:txBody>
          <a:bodyPr vert="wordArtVert" rtlCol="0" anchor="ctr"/>
          <a:lstStyle/>
          <a:p>
            <a:pPr algn="ctr"/>
            <a:r>
              <a:rPr lang="es-MX" sz="1400" b="1" dirty="0" smtClean="0"/>
              <a:t>GESTIÓN DE LA CAPACIDAD</a:t>
            </a:r>
            <a:endParaRPr lang="es-MX" sz="1400" b="1" dirty="0"/>
          </a:p>
        </p:txBody>
      </p:sp>
      <p:sp>
        <p:nvSpPr>
          <p:cNvPr id="9" name="Cubo 8"/>
          <p:cNvSpPr/>
          <p:nvPr/>
        </p:nvSpPr>
        <p:spPr>
          <a:xfrm>
            <a:off x="3465173" y="897328"/>
            <a:ext cx="6732240" cy="592568"/>
          </a:xfrm>
          <a:prstGeom prst="cube">
            <a:avLst/>
          </a:prstGeom>
        </p:spPr>
        <p:style>
          <a:lnRef idx="1">
            <a:schemeClr val="dk1"/>
          </a:lnRef>
          <a:fillRef idx="1002">
            <a:schemeClr val="lt1"/>
          </a:fillRef>
          <a:effectRef idx="1">
            <a:schemeClr val="dk1"/>
          </a:effectRef>
          <a:fontRef idx="minor">
            <a:schemeClr val="dk1"/>
          </a:fontRef>
        </p:style>
        <p:txBody>
          <a:bodyPr rtlCol="0" anchor="ctr"/>
          <a:lstStyle/>
          <a:p>
            <a:pPr algn="ctr"/>
            <a:r>
              <a:rPr lang="es-MX" sz="1600" b="1" dirty="0" smtClean="0">
                <a:solidFill>
                  <a:schemeClr val="tx1"/>
                </a:solidFill>
              </a:rPr>
              <a:t>PROCESO DE PLANIFICACIÓN Y CONTROL DE LA PRODUCCIÓN</a:t>
            </a:r>
            <a:endParaRPr lang="es-MX" sz="1600" b="1" dirty="0">
              <a:solidFill>
                <a:schemeClr val="tx1"/>
              </a:solidFill>
            </a:endParaRPr>
          </a:p>
        </p:txBody>
      </p:sp>
      <p:sp>
        <p:nvSpPr>
          <p:cNvPr id="10" name="Rectángulo 9"/>
          <p:cNvSpPr/>
          <p:nvPr/>
        </p:nvSpPr>
        <p:spPr>
          <a:xfrm>
            <a:off x="1724058" y="1489895"/>
            <a:ext cx="418438" cy="4259180"/>
          </a:xfrm>
          <a:prstGeom prst="rect">
            <a:avLst/>
          </a:prstGeom>
        </p:spPr>
        <p:style>
          <a:lnRef idx="1">
            <a:schemeClr val="dk1"/>
          </a:lnRef>
          <a:fillRef idx="1002">
            <a:schemeClr val="lt1"/>
          </a:fillRef>
          <a:effectRef idx="1">
            <a:schemeClr val="dk1"/>
          </a:effectRef>
          <a:fontRef idx="minor">
            <a:schemeClr val="dk1"/>
          </a:fontRef>
        </p:style>
        <p:txBody>
          <a:bodyPr vert="wordArtVert" rtlCol="0" anchor="ctr"/>
          <a:lstStyle/>
          <a:p>
            <a:pPr algn="ctr"/>
            <a:r>
              <a:rPr lang="es-MX" sz="1400" b="1" dirty="0"/>
              <a:t>PLANIFICACIÓN </a:t>
            </a:r>
            <a:r>
              <a:rPr lang="es-MX" sz="1400" b="1" dirty="0" smtClean="0"/>
              <a:t>EMPRESARIAL</a:t>
            </a:r>
            <a:endParaRPr lang="es-MX" sz="1400" b="1" dirty="0"/>
          </a:p>
        </p:txBody>
      </p:sp>
      <p:cxnSp>
        <p:nvCxnSpPr>
          <p:cNvPr id="11" name="Conector recto de flecha 10"/>
          <p:cNvCxnSpPr/>
          <p:nvPr/>
        </p:nvCxnSpPr>
        <p:spPr>
          <a:xfrm flipH="1">
            <a:off x="9225812" y="2114759"/>
            <a:ext cx="395536"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2" name="Conector recto de flecha 11"/>
          <p:cNvCxnSpPr/>
          <p:nvPr/>
        </p:nvCxnSpPr>
        <p:spPr>
          <a:xfrm flipH="1">
            <a:off x="9225812" y="2690823"/>
            <a:ext cx="395536"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3" name="Conector recto de flecha 12"/>
          <p:cNvCxnSpPr/>
          <p:nvPr/>
        </p:nvCxnSpPr>
        <p:spPr>
          <a:xfrm flipH="1">
            <a:off x="9225812" y="3554919"/>
            <a:ext cx="395536"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4" name="Conector recto de flecha 13"/>
          <p:cNvCxnSpPr/>
          <p:nvPr/>
        </p:nvCxnSpPr>
        <p:spPr>
          <a:xfrm flipH="1">
            <a:off x="9225812" y="4419015"/>
            <a:ext cx="395536"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5" name="Conector recto de flecha 14"/>
          <p:cNvCxnSpPr/>
          <p:nvPr/>
        </p:nvCxnSpPr>
        <p:spPr>
          <a:xfrm flipH="1">
            <a:off x="9225812" y="5283111"/>
            <a:ext cx="395536"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16" name="Cubo 15"/>
          <p:cNvSpPr/>
          <p:nvPr/>
        </p:nvSpPr>
        <p:spPr>
          <a:xfrm>
            <a:off x="3480306" y="5965099"/>
            <a:ext cx="1870683" cy="441503"/>
          </a:xfrm>
          <a:prstGeom prst="cube">
            <a:avLst/>
          </a:prstGeom>
        </p:spPr>
        <p:style>
          <a:lnRef idx="1">
            <a:schemeClr val="dk1"/>
          </a:lnRef>
          <a:fillRef idx="1002">
            <a:schemeClr val="lt1"/>
          </a:fillRef>
          <a:effectRef idx="1">
            <a:schemeClr val="dk1"/>
          </a:effectRef>
          <a:fontRef idx="minor">
            <a:schemeClr val="dk1"/>
          </a:fontRef>
        </p:style>
        <p:txBody>
          <a:bodyPr rtlCol="0" anchor="ctr"/>
          <a:lstStyle/>
          <a:p>
            <a:pPr algn="ctr"/>
            <a:r>
              <a:rPr lang="es-MX" sz="1400" dirty="0" smtClean="0"/>
              <a:t>Ejecución y control</a:t>
            </a:r>
            <a:endParaRPr lang="es-MX" sz="1400" dirty="0"/>
          </a:p>
        </p:txBody>
      </p:sp>
      <p:sp>
        <p:nvSpPr>
          <p:cNvPr id="17" name="Cubo 16"/>
          <p:cNvSpPr/>
          <p:nvPr/>
        </p:nvSpPr>
        <p:spPr>
          <a:xfrm>
            <a:off x="7079182" y="5965098"/>
            <a:ext cx="2146630" cy="441503"/>
          </a:xfrm>
          <a:prstGeom prst="cube">
            <a:avLst/>
          </a:prstGeom>
        </p:spPr>
        <p:style>
          <a:lnRef idx="1">
            <a:schemeClr val="dk1"/>
          </a:lnRef>
          <a:fillRef idx="1003">
            <a:schemeClr val="lt1"/>
          </a:fillRef>
          <a:effectRef idx="1">
            <a:schemeClr val="dk1"/>
          </a:effectRef>
          <a:fontRef idx="minor">
            <a:schemeClr val="dk1"/>
          </a:fontRef>
        </p:style>
        <p:txBody>
          <a:bodyPr rtlCol="0" anchor="ctr"/>
          <a:lstStyle/>
          <a:p>
            <a:pPr algn="ctr"/>
            <a:r>
              <a:rPr lang="es-MX" sz="1400" dirty="0" smtClean="0"/>
              <a:t>Compras </a:t>
            </a:r>
            <a:endParaRPr lang="es-MX" sz="1400" dirty="0"/>
          </a:p>
        </p:txBody>
      </p:sp>
      <p:grpSp>
        <p:nvGrpSpPr>
          <p:cNvPr id="18" name="Grupo 17"/>
          <p:cNvGrpSpPr/>
          <p:nvPr/>
        </p:nvGrpSpPr>
        <p:grpSpPr>
          <a:xfrm>
            <a:off x="9167414" y="5584835"/>
            <a:ext cx="309918" cy="562372"/>
            <a:chOff x="8100392" y="6001064"/>
            <a:chExt cx="309918" cy="562372"/>
          </a:xfrm>
        </p:grpSpPr>
        <p:cxnSp>
          <p:nvCxnSpPr>
            <p:cNvPr id="19" name="Conector recto de flecha 18"/>
            <p:cNvCxnSpPr/>
            <p:nvPr/>
          </p:nvCxnSpPr>
          <p:spPr>
            <a:xfrm flipH="1">
              <a:off x="8100392" y="6001064"/>
              <a:ext cx="309918"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20" name="Conector recto de flecha 19"/>
            <p:cNvCxnSpPr/>
            <p:nvPr/>
          </p:nvCxnSpPr>
          <p:spPr>
            <a:xfrm flipH="1">
              <a:off x="8100392" y="6563436"/>
              <a:ext cx="309918"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21" name="Conector recto 20"/>
            <p:cNvCxnSpPr/>
            <p:nvPr/>
          </p:nvCxnSpPr>
          <p:spPr>
            <a:xfrm>
              <a:off x="8410310" y="6001064"/>
              <a:ext cx="0" cy="547491"/>
            </a:xfrm>
            <a:prstGeom prst="line">
              <a:avLst/>
            </a:prstGeom>
          </p:spPr>
          <p:style>
            <a:lnRef idx="3">
              <a:schemeClr val="accent2"/>
            </a:lnRef>
            <a:fillRef idx="0">
              <a:schemeClr val="accent2"/>
            </a:fillRef>
            <a:effectRef idx="2">
              <a:schemeClr val="accent2"/>
            </a:effectRef>
            <a:fontRef idx="minor">
              <a:schemeClr val="tx1"/>
            </a:fontRef>
          </p:style>
        </p:cxnSp>
      </p:grpSp>
      <p:cxnSp>
        <p:nvCxnSpPr>
          <p:cNvPr id="22" name="Conector recto de flecha 21"/>
          <p:cNvCxnSpPr/>
          <p:nvPr/>
        </p:nvCxnSpPr>
        <p:spPr>
          <a:xfrm>
            <a:off x="4401277" y="5721863"/>
            <a:ext cx="13609" cy="307067"/>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1153347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REFERENCIAS BIBLIOGRÁFICAS:</a:t>
            </a:r>
            <a:endParaRPr lang="es-MX" dirty="0"/>
          </a:p>
        </p:txBody>
      </p:sp>
      <p:sp>
        <p:nvSpPr>
          <p:cNvPr id="3" name="Marcador de contenido 2"/>
          <p:cNvSpPr>
            <a:spLocks noGrp="1"/>
          </p:cNvSpPr>
          <p:nvPr>
            <p:ph idx="1"/>
          </p:nvPr>
        </p:nvSpPr>
        <p:spPr>
          <a:xfrm>
            <a:off x="1775520" y="1961153"/>
            <a:ext cx="9806880" cy="2213805"/>
          </a:xfrm>
        </p:spPr>
        <p:txBody>
          <a:bodyPr>
            <a:normAutofit/>
          </a:bodyPr>
          <a:lstStyle/>
          <a:p>
            <a:endParaRPr lang="es-MX" sz="2000" dirty="0"/>
          </a:p>
          <a:p>
            <a:r>
              <a:rPr lang="es-MX" sz="2000" dirty="0"/>
              <a:t>Chase, R. B y </a:t>
            </a:r>
            <a:r>
              <a:rPr lang="es-MX" sz="2000" dirty="0" err="1"/>
              <a:t>Jacobs</a:t>
            </a:r>
            <a:r>
              <a:rPr lang="es-MX" sz="2000" dirty="0"/>
              <a:t>, F. R. (2014). Administración de operaciones. Producción y cadena de suministros. México, D.F.: McGraw-Hill Interamericana Editores, S.A. de C.V. </a:t>
            </a:r>
          </a:p>
          <a:p>
            <a:r>
              <a:rPr lang="en-US" sz="2000" dirty="0" smtClean="0"/>
              <a:t>Russell</a:t>
            </a:r>
            <a:r>
              <a:rPr lang="en-US" sz="2000" dirty="0"/>
              <a:t>, R. S., &amp; Taylor, B. W. (2009). Operations management: along the supply chain. Hoboken, NJ: Wiley. </a:t>
            </a:r>
          </a:p>
          <a:p>
            <a:pPr marL="0" indent="0">
              <a:buNone/>
            </a:pPr>
            <a:endParaRPr lang="es-MX" sz="2000" dirty="0"/>
          </a:p>
        </p:txBody>
      </p:sp>
    </p:spTree>
    <p:extLst>
      <p:ext uri="{BB962C8B-B14F-4D97-AF65-F5344CB8AC3E}">
        <p14:creationId xmlns:p14="http://schemas.microsoft.com/office/powerpoint/2010/main" val="636352118"/>
      </p:ext>
    </p:extLst>
  </p:cSld>
  <p:clrMapOvr>
    <a:masterClrMapping/>
  </p:clrMapOvr>
  <p:timing>
    <p:tnLst>
      <p:par>
        <p:cTn id="1" dur="indefinite" restart="never" nodeType="tmRoot"/>
      </p:par>
    </p:tnLst>
  </p:timing>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300</TotalTime>
  <Words>755</Words>
  <Application>Microsoft Office PowerPoint</Application>
  <PresentationFormat>Panorámica</PresentationFormat>
  <Paragraphs>179</Paragraphs>
  <Slides>15</Slides>
  <Notes>0</Notes>
  <HiddenSlides>0</HiddenSlides>
  <MMClips>0</MMClips>
  <ScaleCrop>false</ScaleCrop>
  <HeadingPairs>
    <vt:vector size="6" baseType="variant">
      <vt:variant>
        <vt:lpstr>Fuentes usadas</vt:lpstr>
      </vt:variant>
      <vt:variant>
        <vt:i4>4</vt:i4>
      </vt:variant>
      <vt:variant>
        <vt:lpstr>Tema</vt:lpstr>
      </vt:variant>
      <vt:variant>
        <vt:i4>3</vt:i4>
      </vt:variant>
      <vt:variant>
        <vt:lpstr>Títulos de diapositiva</vt:lpstr>
      </vt:variant>
      <vt:variant>
        <vt:i4>15</vt:i4>
      </vt:variant>
    </vt:vector>
  </HeadingPairs>
  <TitlesOfParts>
    <vt:vector size="22" baseType="lpstr">
      <vt:lpstr>Arial</vt:lpstr>
      <vt:lpstr>Berlin Sans FB</vt:lpstr>
      <vt:lpstr>Calibri</vt:lpstr>
      <vt:lpstr>Wingdings</vt:lpstr>
      <vt:lpstr>1_Tema de Office</vt:lpstr>
      <vt:lpstr>Tema de Office</vt:lpstr>
      <vt:lpstr>2_Tema de Office</vt:lpstr>
      <vt:lpstr>UNIVERSIDAD AUTÓNOMA DEL ESTADO DE HIDALGO</vt:lpstr>
      <vt:lpstr>Presentación de PowerPoint</vt:lpstr>
      <vt:lpstr>Objetivo</vt:lpstr>
      <vt:lpstr> RESUMEN </vt:lpstr>
      <vt:lpstr> ABSTRACT </vt:lpstr>
      <vt:lpstr> INTRODUCCIÓN. </vt:lpstr>
      <vt:lpstr>ADMINISTRACIÓN DE OPERACIONES. </vt:lpstr>
      <vt:lpstr>MANUFACTURA.</vt:lpstr>
      <vt:lpstr>DIFERENCIAS ENTRE BIENES Y SERVICIOS.</vt:lpstr>
      <vt:lpstr>EFICIENCIA, EFICACIA Y VALOR.</vt:lpstr>
      <vt:lpstr>ESTRATEGIA DE OPERACIONES.</vt:lpstr>
      <vt:lpstr>ESTRATEGIA DE OPERACIONES.</vt:lpstr>
      <vt:lpstr>PROCESO DE PLANIFICACIÓN, PROGRAMACIÓN Y CONTROL DE LA PRODUCCIÓN. </vt:lpstr>
      <vt:lpstr> </vt:lpstr>
      <vt:lpstr>REFERENCIAS BIBLIOGRÁFICAS: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 la administración de operaciones y su relación con la cadena de suministros</dc:title>
  <dc:creator>Aldo Carrasco Villeg</dc:creator>
  <cp:lastModifiedBy>JettaB</cp:lastModifiedBy>
  <cp:revision>21</cp:revision>
  <dcterms:created xsi:type="dcterms:W3CDTF">2017-07-04T14:07:48Z</dcterms:created>
  <dcterms:modified xsi:type="dcterms:W3CDTF">2017-09-09T22:10:26Z</dcterms:modified>
</cp:coreProperties>
</file>